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5"/>
  </p:notesMasterIdLst>
  <p:handoutMasterIdLst>
    <p:handoutMasterId r:id="rId66"/>
  </p:handoutMasterIdLst>
  <p:sldIdLst>
    <p:sldId id="429" r:id="rId2"/>
    <p:sldId id="347" r:id="rId3"/>
    <p:sldId id="274" r:id="rId4"/>
    <p:sldId id="328" r:id="rId5"/>
    <p:sldId id="329" r:id="rId6"/>
    <p:sldId id="330" r:id="rId7"/>
    <p:sldId id="331" r:id="rId8"/>
    <p:sldId id="430" r:id="rId9"/>
    <p:sldId id="345" r:id="rId10"/>
    <p:sldId id="360" r:id="rId11"/>
    <p:sldId id="409" r:id="rId12"/>
    <p:sldId id="410" r:id="rId13"/>
    <p:sldId id="406" r:id="rId14"/>
    <p:sldId id="365" r:id="rId15"/>
    <p:sldId id="366" r:id="rId16"/>
    <p:sldId id="290" r:id="rId17"/>
    <p:sldId id="422" r:id="rId18"/>
    <p:sldId id="423" r:id="rId19"/>
    <p:sldId id="425" r:id="rId20"/>
    <p:sldId id="427" r:id="rId21"/>
    <p:sldId id="426" r:id="rId22"/>
    <p:sldId id="556" r:id="rId23"/>
    <p:sldId id="557" r:id="rId24"/>
    <p:sldId id="424" r:id="rId25"/>
    <p:sldId id="558" r:id="rId26"/>
    <p:sldId id="559" r:id="rId27"/>
    <p:sldId id="560" r:id="rId28"/>
    <p:sldId id="562" r:id="rId29"/>
    <p:sldId id="563" r:id="rId30"/>
    <p:sldId id="564" r:id="rId31"/>
    <p:sldId id="346" r:id="rId32"/>
    <p:sldId id="350" r:id="rId33"/>
    <p:sldId id="351" r:id="rId34"/>
    <p:sldId id="352" r:id="rId35"/>
    <p:sldId id="353" r:id="rId36"/>
    <p:sldId id="354" r:id="rId37"/>
    <p:sldId id="356" r:id="rId38"/>
    <p:sldId id="412" r:id="rId39"/>
    <p:sldId id="428" r:id="rId40"/>
    <p:sldId id="355" r:id="rId41"/>
    <p:sldId id="413" r:id="rId42"/>
    <p:sldId id="415" r:id="rId43"/>
    <p:sldId id="414" r:id="rId44"/>
    <p:sldId id="358" r:id="rId45"/>
    <p:sldId id="417" r:id="rId46"/>
    <p:sldId id="385" r:id="rId47"/>
    <p:sldId id="386" r:id="rId48"/>
    <p:sldId id="418" r:id="rId49"/>
    <p:sldId id="419" r:id="rId50"/>
    <p:sldId id="420" r:id="rId51"/>
    <p:sldId id="388" r:id="rId52"/>
    <p:sldId id="389" r:id="rId53"/>
    <p:sldId id="390" r:id="rId54"/>
    <p:sldId id="391" r:id="rId55"/>
    <p:sldId id="392" r:id="rId56"/>
    <p:sldId id="394" r:id="rId57"/>
    <p:sldId id="396" r:id="rId58"/>
    <p:sldId id="397" r:id="rId59"/>
    <p:sldId id="398" r:id="rId60"/>
    <p:sldId id="399" r:id="rId61"/>
    <p:sldId id="359" r:id="rId62"/>
    <p:sldId id="421" r:id="rId63"/>
    <p:sldId id="407"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anzhi zhang" initials="qz" lastIdx="1" clrIdx="0">
    <p:extLst>
      <p:ext uri="{19B8F6BF-5375-455C-9EA6-DF929625EA0E}">
        <p15:presenceInfo xmlns:p15="http://schemas.microsoft.com/office/powerpoint/2012/main" userId="86cf84e9b597d4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ACA39A"/>
    <a:srgbClr val="F1BE48"/>
    <a:srgbClr val="6E6259"/>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1025" autoAdjust="0"/>
  </p:normalViewPr>
  <p:slideViewPr>
    <p:cSldViewPr>
      <p:cViewPr varScale="1">
        <p:scale>
          <a:sx n="105" d="100"/>
          <a:sy n="105" d="100"/>
        </p:scale>
        <p:origin x="24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10/17/19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10/17/19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45034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a:t>
            </a:r>
            <a:r>
              <a:rPr lang="en-US" baseline="0" dirty="0"/>
              <a:t> I: </a:t>
            </a:r>
            <a:r>
              <a:rPr lang="en-US" dirty="0"/>
              <a:t>The first stage aims at optimally scheduling CBs and an OLTC. In this stage, the PV generation and load demand intervals are predicted over a finite prediction horizon T (4 hours). But only the decision of the first hour is implemented, and the remaining is discarded. The first stage decision is optimized considering the worst case of PV output and demand.</a:t>
            </a:r>
          </a:p>
          <a:p>
            <a:endParaRPr lang="en-US" dirty="0"/>
          </a:p>
          <a:p>
            <a:r>
              <a:rPr lang="en-US" dirty="0"/>
              <a:t>Stage</a:t>
            </a:r>
            <a:r>
              <a:rPr lang="en-US" baseline="0" dirty="0"/>
              <a:t> I: to Stage II</a:t>
            </a:r>
            <a:r>
              <a:rPr lang="en-US" dirty="0"/>
              <a:t>: only the CBs and OLTC status for the current hour is implemented in the first stage, and the inverter dispatch is optimized again in the second stage according to uncertainty realization.</a:t>
            </a:r>
          </a:p>
          <a:p>
            <a:endParaRPr lang="en-US" dirty="0"/>
          </a:p>
          <a:p>
            <a:r>
              <a:rPr lang="en-US" dirty="0"/>
              <a:t>Stage II: . In the second stage, the PV inverters are dispatched to reduce network energy loss in a shorter period p, e.g., 15 minutes, as a recourse action for the first stage decision after the uncertainties are realized.</a:t>
            </a:r>
          </a:p>
          <a:p>
            <a:endParaRPr lang="en-US" dirty="0"/>
          </a:p>
          <a:p>
            <a:r>
              <a:rPr lang="en-US" dirty="0"/>
              <a:t>Stage</a:t>
            </a:r>
            <a:r>
              <a:rPr lang="en-US" baseline="0" dirty="0"/>
              <a:t> II to Stage III: </a:t>
            </a:r>
            <a:r>
              <a:rPr lang="en-US" dirty="0"/>
              <a:t>The optimized inverter output is also set as the reference point for the third stage.</a:t>
            </a:r>
          </a:p>
          <a:p>
            <a:endParaRPr lang="en-US" dirty="0"/>
          </a:p>
          <a:p>
            <a:r>
              <a:rPr lang="en-US" dirty="0"/>
              <a:t>Stage III: The third stage provides real-time reactive power support to alleviate the voltage violation if it occurs.</a:t>
            </a:r>
          </a:p>
        </p:txBody>
      </p:sp>
      <p:sp>
        <p:nvSpPr>
          <p:cNvPr id="4" name="Slide Number Placeholder 3"/>
          <p:cNvSpPr>
            <a:spLocks noGrp="1"/>
          </p:cNvSpPr>
          <p:nvPr>
            <p:ph type="sldNum" sz="quarter" idx="10"/>
          </p:nvPr>
        </p:nvSpPr>
        <p:spPr/>
        <p:txBody>
          <a:bodyPr/>
          <a:lstStyle/>
          <a:p>
            <a:fld id="{24A6D18E-8B09-B24B-9169-4FC527B8D84F}" type="slidenum">
              <a:rPr lang="en-US" smtClean="0"/>
              <a:pPr/>
              <a:t>47</a:t>
            </a:fld>
            <a:endParaRPr lang="en-US"/>
          </a:p>
        </p:txBody>
      </p:sp>
    </p:spTree>
    <p:extLst>
      <p:ext uri="{BB962C8B-B14F-4D97-AF65-F5344CB8AC3E}">
        <p14:creationId xmlns:p14="http://schemas.microsoft.com/office/powerpoint/2010/main" val="144068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a:t>
            </a:r>
            <a:r>
              <a:rPr lang="en-US" baseline="0" dirty="0"/>
              <a:t> I: </a:t>
            </a:r>
            <a:r>
              <a:rPr lang="en-US" dirty="0"/>
              <a:t>The first stage aims at optimally scheduling CBs and an OLTC. In this stage, the PV generation and load demand intervals are predicted over a finite prediction horizon T (4 hours). But only the decision of the first hour is implemented, and the remaining is discarded. The first stage decision is optimized considering the worst case of PV output and demand.</a:t>
            </a:r>
          </a:p>
          <a:p>
            <a:endParaRPr lang="en-US" dirty="0"/>
          </a:p>
          <a:p>
            <a:r>
              <a:rPr lang="en-US" dirty="0"/>
              <a:t>Stage</a:t>
            </a:r>
            <a:r>
              <a:rPr lang="en-US" baseline="0" dirty="0"/>
              <a:t> I: to Stage II</a:t>
            </a:r>
            <a:r>
              <a:rPr lang="en-US" dirty="0"/>
              <a:t>: only the CBs and OLTC status for the current hour is implemented in the first stage, and the inverter dispatch is optimized again in the second stage according to uncertainty realization.</a:t>
            </a:r>
          </a:p>
          <a:p>
            <a:endParaRPr lang="en-US" dirty="0"/>
          </a:p>
          <a:p>
            <a:r>
              <a:rPr lang="en-US" dirty="0"/>
              <a:t>Stage II: . In the second stage, the PV inverters are dispatched to reduce network energy loss in a shorter period p, e.g., 15 minutes, as a recourse action for the first stage decision after the uncertainties are realized.</a:t>
            </a:r>
          </a:p>
          <a:p>
            <a:endParaRPr lang="en-US" dirty="0"/>
          </a:p>
          <a:p>
            <a:r>
              <a:rPr lang="en-US" dirty="0"/>
              <a:t>Stage</a:t>
            </a:r>
            <a:r>
              <a:rPr lang="en-US" baseline="0" dirty="0"/>
              <a:t> II to Stage III: </a:t>
            </a:r>
            <a:r>
              <a:rPr lang="en-US" dirty="0"/>
              <a:t>The optimized inverter output is also set as the reference point for the third stage.</a:t>
            </a:r>
          </a:p>
          <a:p>
            <a:endParaRPr lang="en-US" dirty="0"/>
          </a:p>
          <a:p>
            <a:r>
              <a:rPr lang="en-US" dirty="0"/>
              <a:t>Stage III: The third stage provides real-time reactive power support to alleviate the voltage violation if it occurs.</a:t>
            </a:r>
          </a:p>
        </p:txBody>
      </p:sp>
      <p:sp>
        <p:nvSpPr>
          <p:cNvPr id="4" name="Slide Number Placeholder 3"/>
          <p:cNvSpPr>
            <a:spLocks noGrp="1"/>
          </p:cNvSpPr>
          <p:nvPr>
            <p:ph type="sldNum" sz="quarter" idx="10"/>
          </p:nvPr>
        </p:nvSpPr>
        <p:spPr/>
        <p:txBody>
          <a:bodyPr/>
          <a:lstStyle/>
          <a:p>
            <a:fld id="{24A6D18E-8B09-B24B-9169-4FC527B8D84F}" type="slidenum">
              <a:rPr lang="en-US" smtClean="0"/>
              <a:pPr/>
              <a:t>48</a:t>
            </a:fld>
            <a:endParaRPr lang="en-US"/>
          </a:p>
        </p:txBody>
      </p:sp>
    </p:spTree>
    <p:extLst>
      <p:ext uri="{BB962C8B-B14F-4D97-AF65-F5344CB8AC3E}">
        <p14:creationId xmlns:p14="http://schemas.microsoft.com/office/powerpoint/2010/main" val="190469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a:t>
            </a:r>
            <a:r>
              <a:rPr lang="en-US" baseline="0" dirty="0"/>
              <a:t> I: </a:t>
            </a:r>
            <a:r>
              <a:rPr lang="en-US" dirty="0"/>
              <a:t>The first stage aims at optimally scheduling CBs and an OLTC. In this stage, the PV generation and load demand intervals are predicted over a finite prediction horizon T (4 hours). But only the decision of the first hour is implemented, and the remaining is discarded. The first stage decision is optimized considering the worst case of PV output and demand.</a:t>
            </a:r>
          </a:p>
          <a:p>
            <a:endParaRPr lang="en-US" dirty="0"/>
          </a:p>
          <a:p>
            <a:r>
              <a:rPr lang="en-US" dirty="0"/>
              <a:t>Stage</a:t>
            </a:r>
            <a:r>
              <a:rPr lang="en-US" baseline="0" dirty="0"/>
              <a:t> I: to Stage II</a:t>
            </a:r>
            <a:r>
              <a:rPr lang="en-US" dirty="0"/>
              <a:t>: only the CBs and OLTC status for the current hour is implemented in the first stage, and the inverter dispatch is optimized again in the second stage according to uncertainty realization.</a:t>
            </a:r>
          </a:p>
          <a:p>
            <a:endParaRPr lang="en-US" dirty="0"/>
          </a:p>
          <a:p>
            <a:r>
              <a:rPr lang="en-US" dirty="0"/>
              <a:t>Stage II: . In the second stage, the PV inverters are dispatched to reduce network energy loss in a shorter period p, e.g., 15 minutes, as a recourse action for the first stage decision after the uncertainties are realized.</a:t>
            </a:r>
          </a:p>
          <a:p>
            <a:endParaRPr lang="en-US" dirty="0"/>
          </a:p>
          <a:p>
            <a:r>
              <a:rPr lang="en-US" dirty="0"/>
              <a:t>Stage</a:t>
            </a:r>
            <a:r>
              <a:rPr lang="en-US" baseline="0" dirty="0"/>
              <a:t> II to Stage III: </a:t>
            </a:r>
            <a:r>
              <a:rPr lang="en-US" dirty="0"/>
              <a:t>The optimized inverter output is also set as the reference point for the third stage.</a:t>
            </a:r>
          </a:p>
          <a:p>
            <a:endParaRPr lang="en-US" dirty="0"/>
          </a:p>
          <a:p>
            <a:r>
              <a:rPr lang="en-US" dirty="0"/>
              <a:t>Stage III: The third stage provides real-time reactive power support to alleviate the voltage violation if it occurs.</a:t>
            </a:r>
          </a:p>
        </p:txBody>
      </p:sp>
      <p:sp>
        <p:nvSpPr>
          <p:cNvPr id="4" name="Slide Number Placeholder 3"/>
          <p:cNvSpPr>
            <a:spLocks noGrp="1"/>
          </p:cNvSpPr>
          <p:nvPr>
            <p:ph type="sldNum" sz="quarter" idx="10"/>
          </p:nvPr>
        </p:nvSpPr>
        <p:spPr/>
        <p:txBody>
          <a:bodyPr/>
          <a:lstStyle/>
          <a:p>
            <a:fld id="{24A6D18E-8B09-B24B-9169-4FC527B8D84F}" type="slidenum">
              <a:rPr lang="en-US" smtClean="0"/>
              <a:pPr/>
              <a:t>49</a:t>
            </a:fld>
            <a:endParaRPr lang="en-US"/>
          </a:p>
        </p:txBody>
      </p:sp>
    </p:spTree>
    <p:extLst>
      <p:ext uri="{BB962C8B-B14F-4D97-AF65-F5344CB8AC3E}">
        <p14:creationId xmlns:p14="http://schemas.microsoft.com/office/powerpoint/2010/main" val="227208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a:t>
            </a:r>
            <a:r>
              <a:rPr lang="en-US" baseline="0" dirty="0"/>
              <a:t> I: </a:t>
            </a:r>
            <a:r>
              <a:rPr lang="en-US" dirty="0"/>
              <a:t>The first stage aims at optimally scheduling CBs and an OLTC. In this stage, the PV generation and load demand intervals are predicted over a finite prediction horizon T (4 hours). But only the decision of the first hour is implemented, and the remaining is discarded. The first stage decision is optimized considering the worst case of PV output and demand.</a:t>
            </a:r>
          </a:p>
          <a:p>
            <a:endParaRPr lang="en-US" dirty="0"/>
          </a:p>
          <a:p>
            <a:r>
              <a:rPr lang="en-US" dirty="0"/>
              <a:t>Stage</a:t>
            </a:r>
            <a:r>
              <a:rPr lang="en-US" baseline="0" dirty="0"/>
              <a:t> I: to Stage II</a:t>
            </a:r>
            <a:r>
              <a:rPr lang="en-US" dirty="0"/>
              <a:t>: only the CBs and OLTC status for the current hour is implemented in the first stage, and the inverter dispatch is optimized again in the second stage according to uncertainty realization.</a:t>
            </a:r>
          </a:p>
          <a:p>
            <a:endParaRPr lang="en-US" dirty="0"/>
          </a:p>
          <a:p>
            <a:r>
              <a:rPr lang="en-US" dirty="0"/>
              <a:t>Stage II: . In the second stage, the PV inverters are dispatched to reduce network energy loss in a shorter period p, e.g., 15 minutes, as a recourse action for the first stage decision after the uncertainties are realized.</a:t>
            </a:r>
          </a:p>
          <a:p>
            <a:endParaRPr lang="en-US" dirty="0"/>
          </a:p>
          <a:p>
            <a:r>
              <a:rPr lang="en-US" dirty="0"/>
              <a:t>Stage</a:t>
            </a:r>
            <a:r>
              <a:rPr lang="en-US" baseline="0" dirty="0"/>
              <a:t> II to Stage III: </a:t>
            </a:r>
            <a:r>
              <a:rPr lang="en-US" dirty="0"/>
              <a:t>The optimized inverter output is also set as the reference point for the third stage.</a:t>
            </a:r>
          </a:p>
          <a:p>
            <a:endParaRPr lang="en-US" dirty="0"/>
          </a:p>
          <a:p>
            <a:r>
              <a:rPr lang="en-US" dirty="0"/>
              <a:t>Stage III: The third stage provides real-time reactive power support to alleviate the voltage violation if it occurs.</a:t>
            </a:r>
          </a:p>
        </p:txBody>
      </p:sp>
      <p:sp>
        <p:nvSpPr>
          <p:cNvPr id="4" name="Slide Number Placeholder 3"/>
          <p:cNvSpPr>
            <a:spLocks noGrp="1"/>
          </p:cNvSpPr>
          <p:nvPr>
            <p:ph type="sldNum" sz="quarter" idx="10"/>
          </p:nvPr>
        </p:nvSpPr>
        <p:spPr/>
        <p:txBody>
          <a:bodyPr/>
          <a:lstStyle/>
          <a:p>
            <a:fld id="{24A6D18E-8B09-B24B-9169-4FC527B8D84F}" type="slidenum">
              <a:rPr lang="en-US" smtClean="0"/>
              <a:pPr/>
              <a:t>50</a:t>
            </a:fld>
            <a:endParaRPr lang="en-US"/>
          </a:p>
        </p:txBody>
      </p:sp>
    </p:spTree>
    <p:extLst>
      <p:ext uri="{BB962C8B-B14F-4D97-AF65-F5344CB8AC3E}">
        <p14:creationId xmlns:p14="http://schemas.microsoft.com/office/powerpoint/2010/main" val="226345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62</a:t>
            </a:fld>
            <a:endParaRPr lang="en-US"/>
          </a:p>
        </p:txBody>
      </p:sp>
    </p:spTree>
    <p:extLst>
      <p:ext uri="{BB962C8B-B14F-4D97-AF65-F5344CB8AC3E}">
        <p14:creationId xmlns:p14="http://schemas.microsoft.com/office/powerpoint/2010/main" val="205862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63</a:t>
            </a:fld>
            <a:endParaRPr lang="en-US"/>
          </a:p>
        </p:txBody>
      </p:sp>
    </p:spTree>
    <p:extLst>
      <p:ext uri="{BB962C8B-B14F-4D97-AF65-F5344CB8AC3E}">
        <p14:creationId xmlns:p14="http://schemas.microsoft.com/office/powerpoint/2010/main" val="424215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3CF065-E45A-4FFD-9574-78623FDF6DDA}" type="slidenum">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908259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3CF065-E45A-4FFD-9574-78623FDF6DDA}" type="slidenum">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559966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t>Go to "View | Header and Footer" to add your organization, sponsor, meeting name here; then, click "Apply to All"</a:t>
            </a:r>
          </a:p>
        </p:txBody>
      </p:sp>
      <p:sp>
        <p:nvSpPr>
          <p:cNvPr id="5"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3CF065-E45A-4FFD-9574-78623FDF6DDA}" type="slidenum">
              <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2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17816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31</a:t>
            </a:fld>
            <a:endParaRPr lang="en-US"/>
          </a:p>
        </p:txBody>
      </p:sp>
    </p:spTree>
    <p:extLst>
      <p:ext uri="{BB962C8B-B14F-4D97-AF65-F5344CB8AC3E}">
        <p14:creationId xmlns:p14="http://schemas.microsoft.com/office/powerpoint/2010/main" val="87301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41</a:t>
            </a:fld>
            <a:endParaRPr lang="en-US"/>
          </a:p>
        </p:txBody>
      </p:sp>
    </p:spTree>
    <p:extLst>
      <p:ext uri="{BB962C8B-B14F-4D97-AF65-F5344CB8AC3E}">
        <p14:creationId xmlns:p14="http://schemas.microsoft.com/office/powerpoint/2010/main" val="219208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42</a:t>
            </a:fld>
            <a:endParaRPr lang="en-US"/>
          </a:p>
        </p:txBody>
      </p:sp>
    </p:spTree>
    <p:extLst>
      <p:ext uri="{BB962C8B-B14F-4D97-AF65-F5344CB8AC3E}">
        <p14:creationId xmlns:p14="http://schemas.microsoft.com/office/powerpoint/2010/main" val="2229546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is that losses are proportional to the square of the current, and the current of a constant-power load is inversely proportional to the voltage</a:t>
            </a:r>
          </a:p>
        </p:txBody>
      </p:sp>
      <p:sp>
        <p:nvSpPr>
          <p:cNvPr id="4" name="Slide Number Placeholder 3"/>
          <p:cNvSpPr>
            <a:spLocks noGrp="1"/>
          </p:cNvSpPr>
          <p:nvPr>
            <p:ph type="sldNum" sz="quarter" idx="10"/>
          </p:nvPr>
        </p:nvSpPr>
        <p:spPr/>
        <p:txBody>
          <a:bodyPr/>
          <a:lstStyle/>
          <a:p>
            <a:fld id="{24A6D18E-8B09-B24B-9169-4FC527B8D84F}" type="slidenum">
              <a:rPr lang="en-US" smtClean="0"/>
              <a:pPr/>
              <a:t>44</a:t>
            </a:fld>
            <a:endParaRPr lang="en-US"/>
          </a:p>
        </p:txBody>
      </p:sp>
    </p:spTree>
    <p:extLst>
      <p:ext uri="{BB962C8B-B14F-4D97-AF65-F5344CB8AC3E}">
        <p14:creationId xmlns:p14="http://schemas.microsoft.com/office/powerpoint/2010/main" val="82490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is that losses are proportional to the square of the current, and the current of a constant-power load is inversely proportional to the voltage</a:t>
            </a:r>
          </a:p>
        </p:txBody>
      </p:sp>
      <p:sp>
        <p:nvSpPr>
          <p:cNvPr id="4" name="Slide Number Placeholder 3"/>
          <p:cNvSpPr>
            <a:spLocks noGrp="1"/>
          </p:cNvSpPr>
          <p:nvPr>
            <p:ph type="sldNum" sz="quarter" idx="10"/>
          </p:nvPr>
        </p:nvSpPr>
        <p:spPr/>
        <p:txBody>
          <a:bodyPr/>
          <a:lstStyle/>
          <a:p>
            <a:fld id="{24A6D18E-8B09-B24B-9169-4FC527B8D84F}" type="slidenum">
              <a:rPr lang="en-US" smtClean="0"/>
              <a:pPr/>
              <a:t>45</a:t>
            </a:fld>
            <a:endParaRPr lang="en-US"/>
          </a:p>
        </p:txBody>
      </p:sp>
    </p:spTree>
    <p:extLst>
      <p:ext uri="{BB962C8B-B14F-4D97-AF65-F5344CB8AC3E}">
        <p14:creationId xmlns:p14="http://schemas.microsoft.com/office/powerpoint/2010/main" val="4008744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10/17/19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151103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501612"/>
            <a:ext cx="9144000" cy="356387"/>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92804" y="6563606"/>
            <a:ext cx="2650396" cy="2181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zy@iastat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0.emf"/><Relationship Id="rId3" Type="http://schemas.openxmlformats.org/officeDocument/2006/relationships/notesSlide" Target="../notesSlides/notesSlide1.xml"/><Relationship Id="rId7" Type="http://schemas.openxmlformats.org/officeDocument/2006/relationships/image" Target="../media/image27.emf"/><Relationship Id="rId12" Type="http://schemas.openxmlformats.org/officeDocument/2006/relationships/oleObject" Target="../embeddings/oleObject20.bin"/><Relationship Id="rId17" Type="http://schemas.openxmlformats.org/officeDocument/2006/relationships/image" Target="../media/image32.emf"/><Relationship Id="rId2" Type="http://schemas.openxmlformats.org/officeDocument/2006/relationships/slideLayout" Target="../slideLayouts/slideLayout2.xml"/><Relationship Id="rId16" Type="http://schemas.openxmlformats.org/officeDocument/2006/relationships/oleObject" Target="../embeddings/oleObject22.bin"/><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8.emf"/><Relationship Id="rId1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pn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55.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340.png"/><Relationship Id="rId4" Type="http://schemas.openxmlformats.org/officeDocument/2006/relationships/image" Target="../media/image52.png"/><Relationship Id="rId9"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0.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471.png"/><Relationship Id="rId5" Type="http://schemas.openxmlformats.org/officeDocument/2006/relationships/image" Target="../media/image460.png"/><Relationship Id="rId4" Type="http://schemas.openxmlformats.org/officeDocument/2006/relationships/image" Target="../media/image45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65.png"/><Relationship Id="rId4" Type="http://schemas.openxmlformats.org/officeDocument/2006/relationships/image" Target="../media/image450.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79.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550.png"/><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90.png"/><Relationship Id="rId7" Type="http://schemas.openxmlformats.org/officeDocument/2006/relationships/image" Target="../media/image81.png"/><Relationship Id="rId2" Type="http://schemas.openxmlformats.org/officeDocument/2006/relationships/image" Target="../media/image580.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670.png"/><Relationship Id="rId5" Type="http://schemas.openxmlformats.org/officeDocument/2006/relationships/image" Target="../media/image610.png"/><Relationship Id="rId10" Type="http://schemas.openxmlformats.org/officeDocument/2006/relationships/image" Target="../media/image84.png"/><Relationship Id="rId4" Type="http://schemas.openxmlformats.org/officeDocument/2006/relationships/image" Target="../media/image600.png"/><Relationship Id="rId9"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3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780.png"/><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2" Type="http://schemas.openxmlformats.org/officeDocument/2006/relationships/image" Target="../media/image79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75326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6" name="Title 5">
            <a:extLst>
              <a:ext uri="{FF2B5EF4-FFF2-40B4-BE49-F238E27FC236}">
                <a16:creationId xmlns:a16="http://schemas.microsoft.com/office/drawing/2014/main" id="{956278CC-96C5-4C67-94C5-E3D7A22875ED}"/>
              </a:ext>
            </a:extLst>
          </p:cNvPr>
          <p:cNvSpPr>
            <a:spLocks noGrp="1"/>
          </p:cNvSpPr>
          <p:nvPr>
            <p:ph type="ctrTitle"/>
          </p:nvPr>
        </p:nvSpPr>
        <p:spPr>
          <a:xfrm>
            <a:off x="762000" y="2895600"/>
            <a:ext cx="7696200" cy="1066800"/>
          </a:xfrm>
        </p:spPr>
        <p:txBody>
          <a:bodyPr/>
          <a:lstStyle/>
          <a:p>
            <a:pPr algn="ctr"/>
            <a:r>
              <a:rPr lang="en-US" dirty="0">
                <a:latin typeface="Times New Roman" panose="02020603050405020304" pitchFamily="18" charset="0"/>
                <a:cs typeface="Times New Roman" panose="02020603050405020304" pitchFamily="18" charset="0"/>
              </a:rPr>
              <a:t>Voltage/VAR Control and Optimization in Distribution Systems</a:t>
            </a:r>
            <a:endParaRPr lang="en-US" dirty="0"/>
          </a:p>
        </p:txBody>
      </p:sp>
      <p:sp>
        <p:nvSpPr>
          <p:cNvPr id="2" name="Rectangle 1">
            <a:extLst>
              <a:ext uri="{FF2B5EF4-FFF2-40B4-BE49-F238E27FC236}">
                <a16:creationId xmlns:a16="http://schemas.microsoft.com/office/drawing/2014/main" id="{CB54BA8E-0E88-B047-8B6A-AFB50A231F0F}"/>
              </a:ext>
            </a:extLst>
          </p:cNvPr>
          <p:cNvSpPr/>
          <p:nvPr/>
        </p:nvSpPr>
        <p:spPr>
          <a:xfrm>
            <a:off x="762000" y="4419600"/>
            <a:ext cx="7734300" cy="1569660"/>
          </a:xfrm>
          <a:prstGeom prst="rect">
            <a:avLst/>
          </a:prstGeom>
        </p:spPr>
        <p:txBody>
          <a:bodyPr wrap="square">
            <a:spAutoFit/>
          </a:bodyPr>
          <a:lstStyle/>
          <a:p>
            <a:pPr algn="ctr"/>
            <a:r>
              <a:rPr lang="en-US" dirty="0"/>
              <a:t>Dr. Zhaoyu Wang</a:t>
            </a:r>
          </a:p>
          <a:p>
            <a:pPr algn="ctr"/>
            <a:r>
              <a:rPr lang="en-US" dirty="0"/>
              <a:t>Department of Electrical and Computer Engineering</a:t>
            </a:r>
          </a:p>
          <a:p>
            <a:pPr algn="ctr"/>
            <a:r>
              <a:rPr lang="en-US" dirty="0"/>
              <a:t>Iowa State University</a:t>
            </a:r>
          </a:p>
          <a:p>
            <a:pPr algn="ctr"/>
            <a:r>
              <a:rPr lang="en-US" dirty="0">
                <a:hlinkClick r:id="rId2"/>
              </a:rPr>
              <a:t>wzy@iastate.edu</a:t>
            </a:r>
            <a:r>
              <a:rPr lang="en-US" dirty="0"/>
              <a:t> </a:t>
            </a:r>
          </a:p>
        </p:txBody>
      </p:sp>
    </p:spTree>
    <p:extLst>
      <p:ext uri="{BB962C8B-B14F-4D97-AF65-F5344CB8AC3E}">
        <p14:creationId xmlns:p14="http://schemas.microsoft.com/office/powerpoint/2010/main" val="3777152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Control Architecture of 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pic>
        <p:nvPicPr>
          <p:cNvPr id="7" name="Picture 6"/>
          <p:cNvPicPr>
            <a:picLocks noChangeAspect="1"/>
          </p:cNvPicPr>
          <p:nvPr/>
        </p:nvPicPr>
        <p:blipFill>
          <a:blip r:embed="rId2"/>
          <a:stretch>
            <a:fillRect/>
          </a:stretch>
        </p:blipFill>
        <p:spPr>
          <a:xfrm>
            <a:off x="120638" y="2438400"/>
            <a:ext cx="9023362" cy="2919323"/>
          </a:xfrm>
          <a:prstGeom prst="rect">
            <a:avLst/>
          </a:prstGeom>
        </p:spPr>
      </p:pic>
      <p:sp>
        <p:nvSpPr>
          <p:cNvPr id="8" name="TextBox 7"/>
          <p:cNvSpPr txBox="1"/>
          <p:nvPr/>
        </p:nvSpPr>
        <p:spPr>
          <a:xfrm>
            <a:off x="1295400" y="5294421"/>
            <a:ext cx="7219990" cy="307777"/>
          </a:xfrm>
          <a:prstGeom prst="rect">
            <a:avLst/>
          </a:prstGeom>
          <a:noFill/>
        </p:spPr>
        <p:txBody>
          <a:bodyPr wrap="none" rtlCol="0">
            <a:spAutoFit/>
          </a:bodyPr>
          <a:lstStyle/>
          <a:p>
            <a:r>
              <a:rPr lang="en-US" sz="1400" dirty="0"/>
              <a:t>Fig. 1 VVC architecture: (a) Decentralized VVC; (b) Centralized VVC; (c) Hierarchical VVC [3] </a:t>
            </a:r>
          </a:p>
        </p:txBody>
      </p:sp>
      <p:sp>
        <p:nvSpPr>
          <p:cNvPr id="9" name="Rectangle 8"/>
          <p:cNvSpPr/>
          <p:nvPr/>
        </p:nvSpPr>
        <p:spPr>
          <a:xfrm>
            <a:off x="206756" y="686693"/>
            <a:ext cx="8784843" cy="2246769"/>
          </a:xfrm>
          <a:prstGeom prst="rect">
            <a:avLst/>
          </a:prstGeom>
        </p:spPr>
        <p:txBody>
          <a:bodyPr wrap="square">
            <a:spAutoFit/>
          </a:bodyPr>
          <a:lstStyle/>
          <a:p>
            <a:pPr algn="just"/>
            <a:r>
              <a:rPr lang="en-US" sz="2800" dirty="0"/>
              <a:t>According to the control architecture, the VVC method can be classified into three categories:</a:t>
            </a:r>
          </a:p>
          <a:p>
            <a:pPr marL="514350" indent="-514350" algn="just">
              <a:buFont typeface="Arial" panose="020B0604020202020204" pitchFamily="34" charset="0"/>
              <a:buChar char="•"/>
            </a:pPr>
            <a:r>
              <a:rPr lang="en-US" sz="2800" dirty="0"/>
              <a:t>Decentralized (local) VVC</a:t>
            </a:r>
          </a:p>
          <a:p>
            <a:pPr marL="514350" indent="-514350" algn="just">
              <a:buFont typeface="Arial" panose="020B0604020202020204" pitchFamily="34" charset="0"/>
              <a:buChar char="•"/>
            </a:pPr>
            <a:r>
              <a:rPr lang="en-US" sz="2800" dirty="0"/>
              <a:t>Centralized VVC </a:t>
            </a:r>
          </a:p>
          <a:p>
            <a:pPr marL="514350" indent="-514350" algn="just">
              <a:buFont typeface="Arial" panose="020B0604020202020204" pitchFamily="34" charset="0"/>
              <a:buChar char="•"/>
            </a:pPr>
            <a:r>
              <a:rPr lang="en-US" sz="2800" dirty="0"/>
              <a:t>Hierarchical VVC</a:t>
            </a:r>
          </a:p>
        </p:txBody>
      </p:sp>
    </p:spTree>
    <p:extLst>
      <p:ext uri="{BB962C8B-B14F-4D97-AF65-F5344CB8AC3E}">
        <p14:creationId xmlns:p14="http://schemas.microsoft.com/office/powerpoint/2010/main" val="150191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panose="02020603050405020304" pitchFamily="18" charset="0"/>
                <a:cs typeface="Times" panose="02020603050405020304" pitchFamily="18" charset="0"/>
              </a:rPr>
              <a:t>Decentralized 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206756" y="686693"/>
            <a:ext cx="8784843" cy="6063198"/>
          </a:xfrm>
          <a:prstGeom prst="rect">
            <a:avLst/>
          </a:prstGeom>
        </p:spPr>
        <p:txBody>
          <a:bodyPr wrap="square">
            <a:spAutoFit/>
          </a:bodyPr>
          <a:lstStyle/>
          <a:p>
            <a:pPr algn="just"/>
            <a:r>
              <a:rPr lang="en-US" sz="2000" dirty="0"/>
              <a:t>Decentralized VVC [3]:</a:t>
            </a:r>
          </a:p>
          <a:p>
            <a:pPr marL="342900" indent="-342900" algn="just">
              <a:buFont typeface="Arial" panose="020B0604020202020204" pitchFamily="34" charset="0"/>
              <a:buChar char="•"/>
            </a:pPr>
            <a:r>
              <a:rPr lang="en-US" sz="2000" dirty="0"/>
              <a:t>Local Volt/VAR controllers receive local or partial information of power system states; </a:t>
            </a:r>
          </a:p>
          <a:p>
            <a:pPr marL="342900" indent="-342900" algn="just">
              <a:buFont typeface="Arial" panose="020B0604020202020204" pitchFamily="34" charset="0"/>
              <a:buChar char="•"/>
            </a:pPr>
            <a:r>
              <a:rPr lang="en-US" sz="2000" dirty="0"/>
              <a:t>Decide the control decisions of the local devices for VVC. </a:t>
            </a:r>
          </a:p>
          <a:p>
            <a:pPr marL="800100" lvl="1" indent="-342900" algn="just">
              <a:buFont typeface="Arial" panose="020B0604020202020204" pitchFamily="34" charset="0"/>
              <a:buChar char="•"/>
            </a:pPr>
            <a:r>
              <a:rPr lang="en-US" sz="2000" dirty="0"/>
              <a:t>For example, the control inputs can include voltage references of PV buses, reactive power output references of PQ buses and control instructions of reactive power compensators</a:t>
            </a:r>
          </a:p>
          <a:p>
            <a:pPr algn="just"/>
            <a:endParaRPr lang="en-US" sz="2000" dirty="0"/>
          </a:p>
          <a:p>
            <a:pPr algn="just"/>
            <a:r>
              <a:rPr lang="en-US" sz="2000" dirty="0"/>
              <a:t>It is worth mentioning that researchers are paying attention to distributed VVC. Similar to decentralized VVC, the control decisions are made by local volt/</a:t>
            </a:r>
            <a:r>
              <a:rPr lang="en-US" sz="2000" dirty="0" err="1"/>
              <a:t>var</a:t>
            </a:r>
            <a:r>
              <a:rPr lang="en-US" sz="2000" dirty="0"/>
              <a:t> controllers in distributed VVC. </a:t>
            </a:r>
          </a:p>
          <a:p>
            <a:pPr algn="just"/>
            <a:r>
              <a:rPr lang="en-US" sz="2000" dirty="0"/>
              <a:t>* The difference between </a:t>
            </a:r>
            <a:r>
              <a:rPr lang="en-US" sz="2000" b="1" dirty="0"/>
              <a:t>decentralized VVC </a:t>
            </a:r>
            <a:r>
              <a:rPr lang="en-US" sz="2000" dirty="0"/>
              <a:t>and </a:t>
            </a:r>
            <a:r>
              <a:rPr lang="en-US" sz="2000" b="1" dirty="0"/>
              <a:t>distributed VVC</a:t>
            </a:r>
            <a:r>
              <a:rPr lang="en-US" sz="2000" dirty="0"/>
              <a:t>: </a:t>
            </a:r>
          </a:p>
          <a:p>
            <a:pPr marL="800100" lvl="1" indent="-342900" algn="just">
              <a:buFontTx/>
              <a:buChar char="-"/>
            </a:pPr>
            <a:r>
              <a:rPr lang="en-US" sz="2000" dirty="0"/>
              <a:t>each local VVC controller in distributed VVC can exchange information with the other local controllers, </a:t>
            </a:r>
          </a:p>
          <a:p>
            <a:pPr marL="800100" lvl="1" indent="-342900" algn="just">
              <a:buFontTx/>
              <a:buChar char="-"/>
            </a:pPr>
            <a:r>
              <a:rPr lang="en-US" sz="2000" dirty="0"/>
              <a:t>while the VVC controllers in decentralized VVC can only receive information.  </a:t>
            </a:r>
          </a:p>
          <a:p>
            <a:pPr algn="just"/>
            <a:endParaRPr lang="en-US" sz="2000" dirty="0"/>
          </a:p>
          <a:p>
            <a:pPr lvl="1" algn="just"/>
            <a:endParaRPr lang="en-US" dirty="0"/>
          </a:p>
          <a:p>
            <a:pPr algn="just"/>
            <a:endParaRPr lang="en-US" dirty="0"/>
          </a:p>
        </p:txBody>
      </p:sp>
      <p:sp>
        <p:nvSpPr>
          <p:cNvPr id="7" name="Rectangle 6"/>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spTree>
    <p:extLst>
      <p:ext uri="{BB962C8B-B14F-4D97-AF65-F5344CB8AC3E}">
        <p14:creationId xmlns:p14="http://schemas.microsoft.com/office/powerpoint/2010/main" val="212992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panose="02020603050405020304" pitchFamily="18" charset="0"/>
                <a:cs typeface="Times" panose="02020603050405020304" pitchFamily="18" charset="0"/>
              </a:rPr>
              <a:t>Decentralized 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152400" y="553241"/>
            <a:ext cx="8784843" cy="6186309"/>
          </a:xfrm>
          <a:prstGeom prst="rect">
            <a:avLst/>
          </a:prstGeom>
        </p:spPr>
        <p:txBody>
          <a:bodyPr wrap="square">
            <a:spAutoFit/>
          </a:bodyPr>
          <a:lstStyle/>
          <a:p>
            <a:pPr marL="342900" indent="-342900" algn="just">
              <a:buFont typeface="Arial" panose="020B0604020202020204" pitchFamily="34" charset="0"/>
              <a:buChar char="•"/>
            </a:pPr>
            <a:r>
              <a:rPr lang="en-US" sz="2200" dirty="0"/>
              <a:t>Advantages:</a:t>
            </a:r>
          </a:p>
          <a:p>
            <a:pPr marL="800100" lvl="1" indent="-342900" algn="just">
              <a:buFontTx/>
              <a:buChar char="-"/>
            </a:pPr>
            <a:r>
              <a:rPr lang="en-US" sz="2200" dirty="0"/>
              <a:t>Simple and easy to implement</a:t>
            </a:r>
          </a:p>
          <a:p>
            <a:pPr marL="800100" lvl="1" indent="-342900" algn="just">
              <a:buFontTx/>
              <a:buChar char="-"/>
            </a:pPr>
            <a:r>
              <a:rPr lang="en-US" sz="2200" dirty="0"/>
              <a:t>Does not require complicated computation and system-wide communication</a:t>
            </a:r>
          </a:p>
          <a:p>
            <a:pPr marL="342900" indent="-342900" algn="just">
              <a:buFont typeface="Arial" panose="020B0604020202020204" pitchFamily="34" charset="0"/>
              <a:buChar char="•"/>
            </a:pPr>
            <a:r>
              <a:rPr lang="en-US" sz="2200" dirty="0"/>
              <a:t>Disadvantages:</a:t>
            </a:r>
          </a:p>
          <a:p>
            <a:pPr marL="800100" lvl="1" indent="-342900" algn="just">
              <a:buFontTx/>
              <a:buChar char="-"/>
            </a:pPr>
            <a:r>
              <a:rPr lang="en-US" sz="2200" dirty="0"/>
              <a:t>Cannot consider the intermittent and fluctuating output of DERs for VVC from a system-wide perspective</a:t>
            </a:r>
          </a:p>
          <a:p>
            <a:pPr marL="800100" lvl="1" indent="-342900" algn="just">
              <a:buFontTx/>
              <a:buChar char="-"/>
            </a:pPr>
            <a:r>
              <a:rPr lang="en-US" sz="2200" dirty="0"/>
              <a:t>Hard to achieve an optimal control due to lack of full observation of system states and lack of information exchange between local controllers</a:t>
            </a:r>
          </a:p>
          <a:p>
            <a:pPr marL="342900" indent="-342900" algn="just">
              <a:buFont typeface="Arial" panose="020B0604020202020204" pitchFamily="34" charset="0"/>
              <a:buChar char="•"/>
            </a:pPr>
            <a:r>
              <a:rPr lang="en-US" sz="2200" dirty="0"/>
              <a:t>Application:</a:t>
            </a:r>
          </a:p>
          <a:p>
            <a:pPr marL="800100" lvl="1" indent="-342900" algn="just">
              <a:buFontTx/>
              <a:buChar char="-"/>
            </a:pPr>
            <a:r>
              <a:rPr lang="en-US" sz="2200" dirty="0"/>
              <a:t>Simple VVC when computation and communication capability in the power system is low</a:t>
            </a:r>
          </a:p>
          <a:p>
            <a:pPr marL="342900" indent="-342900" algn="just">
              <a:buFont typeface="Arial" panose="020B0604020202020204" pitchFamily="34" charset="0"/>
              <a:buChar char="•"/>
            </a:pPr>
            <a:r>
              <a:rPr lang="en-US" sz="2200" dirty="0"/>
              <a:t>Challenge:</a:t>
            </a:r>
          </a:p>
          <a:p>
            <a:pPr marL="800100" lvl="1" indent="-342900" algn="just">
              <a:buFontTx/>
              <a:buChar char="-"/>
            </a:pPr>
            <a:r>
              <a:rPr lang="en-US" sz="2200" dirty="0"/>
              <a:t>How to achieve system-wide optimization with partial or local information of power system states</a:t>
            </a:r>
          </a:p>
          <a:p>
            <a:pPr lvl="1" algn="just"/>
            <a:endParaRPr lang="en-US" sz="2200" dirty="0"/>
          </a:p>
          <a:p>
            <a:pPr algn="just"/>
            <a:endParaRPr lang="en-US" sz="2200" dirty="0"/>
          </a:p>
        </p:txBody>
      </p:sp>
      <p:sp>
        <p:nvSpPr>
          <p:cNvPr id="7" name="Rectangle 6"/>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spTree>
    <p:extLst>
      <p:ext uri="{BB962C8B-B14F-4D97-AF65-F5344CB8AC3E}">
        <p14:creationId xmlns:p14="http://schemas.microsoft.com/office/powerpoint/2010/main" val="238811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panose="02020603050405020304" pitchFamily="18" charset="0"/>
                <a:cs typeface="Times" panose="02020603050405020304" pitchFamily="18" charset="0"/>
              </a:rPr>
              <a:t>Centralized VVC</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206756" y="686693"/>
            <a:ext cx="8784843" cy="1692771"/>
          </a:xfrm>
          <a:prstGeom prst="rect">
            <a:avLst/>
          </a:prstGeom>
        </p:spPr>
        <p:txBody>
          <a:bodyPr wrap="square">
            <a:spAutoFit/>
          </a:bodyPr>
          <a:lstStyle/>
          <a:p>
            <a:pPr algn="just"/>
            <a:r>
              <a:rPr lang="en-US" sz="2000" dirty="0"/>
              <a:t>Centralized VVC [3]:</a:t>
            </a:r>
          </a:p>
          <a:p>
            <a:pPr marL="342900" indent="-342900" algn="just">
              <a:buFont typeface="Arial" panose="020B0604020202020204" pitchFamily="34" charset="0"/>
              <a:buChar char="•"/>
            </a:pPr>
            <a:r>
              <a:rPr lang="en-US" sz="2000" dirty="0"/>
              <a:t>A central controller receives all the information of power system states.</a:t>
            </a:r>
          </a:p>
          <a:p>
            <a:pPr marL="342900" indent="-342900" algn="just">
              <a:buFont typeface="Arial" panose="020B0604020202020204" pitchFamily="34" charset="0"/>
              <a:buChar char="•"/>
            </a:pPr>
            <a:r>
              <a:rPr lang="en-US" sz="2000" dirty="0"/>
              <a:t>Then decides and send back the control inputs of all the devices for VVC in the system. </a:t>
            </a:r>
          </a:p>
          <a:p>
            <a:pPr algn="just"/>
            <a:endParaRPr lang="en-US" dirty="0"/>
          </a:p>
        </p:txBody>
      </p:sp>
      <p:sp>
        <p:nvSpPr>
          <p:cNvPr id="3" name="Rectangle 2"/>
          <p:cNvSpPr/>
          <p:nvPr/>
        </p:nvSpPr>
        <p:spPr>
          <a:xfrm>
            <a:off x="211029" y="2012947"/>
            <a:ext cx="8780570" cy="4093428"/>
          </a:xfrm>
          <a:prstGeom prst="rect">
            <a:avLst/>
          </a:prstGeom>
        </p:spPr>
        <p:txBody>
          <a:bodyPr wrap="square">
            <a:spAutoFit/>
          </a:bodyPr>
          <a:lstStyle/>
          <a:p>
            <a:pPr algn="just"/>
            <a:r>
              <a:rPr lang="en-US" sz="2000" dirty="0"/>
              <a:t>Advantages:</a:t>
            </a:r>
          </a:p>
          <a:p>
            <a:pPr marL="800100" lvl="1" indent="-342900" algn="just">
              <a:buFont typeface="Arial" panose="020B0604020202020204" pitchFamily="34" charset="0"/>
              <a:buChar char="•"/>
            </a:pPr>
            <a:r>
              <a:rPr lang="en-US" sz="2000" dirty="0"/>
              <a:t>Can achieve a system-wide optimization</a:t>
            </a:r>
          </a:p>
          <a:p>
            <a:pPr marL="800100" lvl="1" indent="-342900" algn="just">
              <a:buFont typeface="Arial" panose="020B0604020202020204" pitchFamily="34" charset="0"/>
              <a:buChar char="•"/>
            </a:pPr>
            <a:r>
              <a:rPr lang="en-US" sz="2000" dirty="0"/>
              <a:t>Can cope with various challenges presented by DERs to VVC from a system-wide perspective</a:t>
            </a:r>
          </a:p>
          <a:p>
            <a:pPr algn="just"/>
            <a:r>
              <a:rPr lang="en-US" sz="2000" dirty="0"/>
              <a:t>Disadvantages:</a:t>
            </a:r>
          </a:p>
          <a:p>
            <a:pPr marL="800100" lvl="1" indent="-342900" algn="just">
              <a:buFont typeface="Arial" panose="020B0604020202020204" pitchFamily="34" charset="0"/>
              <a:buChar char="•"/>
            </a:pPr>
            <a:r>
              <a:rPr lang="en-US" sz="2000" dirty="0"/>
              <a:t>Requires high capacity of computation and communication</a:t>
            </a:r>
          </a:p>
          <a:p>
            <a:pPr marL="800100" lvl="1" indent="-342900" algn="just">
              <a:buFont typeface="Arial" panose="020B0604020202020204" pitchFamily="34" charset="0"/>
              <a:buChar char="•"/>
            </a:pPr>
            <a:r>
              <a:rPr lang="en-US" sz="2000" dirty="0"/>
              <a:t>Inflexible to coordinate different device characteristics</a:t>
            </a:r>
          </a:p>
          <a:p>
            <a:pPr algn="just"/>
            <a:r>
              <a:rPr lang="en-US" sz="2000" dirty="0"/>
              <a:t>Application:</a:t>
            </a:r>
          </a:p>
          <a:p>
            <a:pPr marL="800100" lvl="1" indent="-342900" algn="just">
              <a:buFont typeface="Arial" panose="020B0604020202020204" pitchFamily="34" charset="0"/>
              <a:buChar char="•"/>
            </a:pPr>
            <a:r>
              <a:rPr lang="en-US" sz="2000" dirty="0"/>
              <a:t>System-wide optimal reactive power dispatch, when the computation and communication capacity in the power system is sufficient high </a:t>
            </a:r>
          </a:p>
          <a:p>
            <a:pPr marL="800100" lvl="1" indent="-342900" algn="just">
              <a:buFont typeface="Arial" panose="020B0604020202020204" pitchFamily="34" charset="0"/>
              <a:buChar char="•"/>
            </a:pPr>
            <a:r>
              <a:rPr lang="en-US" sz="2000" dirty="0"/>
              <a:t>The central controller can obtain whole information of system states and control all available VVC devices</a:t>
            </a:r>
          </a:p>
          <a:p>
            <a:pPr marL="800100" lvl="1" indent="-342900" algn="just">
              <a:buFontTx/>
              <a:buChar char="-"/>
            </a:pPr>
            <a:endParaRPr lang="en-US" sz="2000" dirty="0"/>
          </a:p>
        </p:txBody>
      </p:sp>
      <p:sp>
        <p:nvSpPr>
          <p:cNvPr id="8" name="Rectangle 7"/>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spTree>
    <p:extLst>
      <p:ext uri="{BB962C8B-B14F-4D97-AF65-F5344CB8AC3E}">
        <p14:creationId xmlns:p14="http://schemas.microsoft.com/office/powerpoint/2010/main" val="350681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Hierarchical 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206756" y="686693"/>
            <a:ext cx="8784843" cy="5570756"/>
          </a:xfrm>
          <a:prstGeom prst="rect">
            <a:avLst/>
          </a:prstGeom>
        </p:spPr>
        <p:txBody>
          <a:bodyPr wrap="square">
            <a:spAutoFit/>
          </a:bodyPr>
          <a:lstStyle/>
          <a:p>
            <a:pPr algn="just"/>
            <a:r>
              <a:rPr lang="en-US" sz="2200" dirty="0"/>
              <a:t>Hierarchical VVC [3]:</a:t>
            </a:r>
          </a:p>
          <a:p>
            <a:pPr marL="342900" indent="-342900" algn="just">
              <a:buFont typeface="Arial" panose="020B0604020202020204" pitchFamily="34" charset="0"/>
              <a:buChar char="•"/>
            </a:pPr>
            <a:r>
              <a:rPr lang="en-US" sz="2200" dirty="0"/>
              <a:t>Multiple Volt/VAR controllers are organized in a hierarchical structure. </a:t>
            </a:r>
          </a:p>
          <a:p>
            <a:pPr marL="342900" indent="-342900" algn="just">
              <a:buFont typeface="Arial" panose="020B0604020202020204" pitchFamily="34" charset="0"/>
              <a:buChar char="•"/>
            </a:pPr>
            <a:r>
              <a:rPr lang="en-US" sz="2200" dirty="0"/>
              <a:t>All the controllers can receive partial or all the information of power system states. </a:t>
            </a:r>
          </a:p>
          <a:p>
            <a:pPr marL="342900" indent="-342900" algn="just">
              <a:buFont typeface="Arial" panose="020B0604020202020204" pitchFamily="34" charset="0"/>
              <a:buChar char="•"/>
            </a:pPr>
            <a:r>
              <a:rPr lang="en-US" sz="2200" dirty="0"/>
              <a:t>The controller at a lower layer complies with the decision made by the controller at the upper layer.</a:t>
            </a:r>
          </a:p>
          <a:p>
            <a:pPr algn="just"/>
            <a:endParaRPr lang="en-US" sz="2200" dirty="0"/>
          </a:p>
          <a:p>
            <a:pPr algn="just"/>
            <a:r>
              <a:rPr lang="en-US" sz="2200" dirty="0"/>
              <a:t>There are usually two ways to realize the hierarchical VVC : </a:t>
            </a:r>
          </a:p>
          <a:p>
            <a:pPr marL="342900" indent="-342900" algn="just">
              <a:buFont typeface="Arial" panose="020B0604020202020204" pitchFamily="34" charset="0"/>
              <a:buChar char="•"/>
            </a:pPr>
            <a:r>
              <a:rPr lang="en-US" sz="2200" dirty="0"/>
              <a:t>The controller at the lower layer adjusts its control inputs at a high frequency while the controller at the upper layer does it at a low frequency. </a:t>
            </a:r>
          </a:p>
          <a:p>
            <a:pPr marL="342900" indent="-342900" algn="just">
              <a:buFont typeface="Arial" panose="020B0604020202020204" pitchFamily="34" charset="0"/>
              <a:buChar char="•"/>
            </a:pPr>
            <a:r>
              <a:rPr lang="en-US" sz="2200" dirty="0"/>
              <a:t>The controller at the lower layer fulfills the requirements received from the controller at the upper layer and sends necessary information to the controller at the upper layer. </a:t>
            </a:r>
          </a:p>
          <a:p>
            <a:pPr algn="just"/>
            <a:endParaRPr lang="en-US" dirty="0"/>
          </a:p>
          <a:p>
            <a:pPr algn="just"/>
            <a:endParaRPr lang="en-US" dirty="0"/>
          </a:p>
        </p:txBody>
      </p:sp>
      <p:sp>
        <p:nvSpPr>
          <p:cNvPr id="7" name="Rectangle 6"/>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spTree>
    <p:extLst>
      <p:ext uri="{BB962C8B-B14F-4D97-AF65-F5344CB8AC3E}">
        <p14:creationId xmlns:p14="http://schemas.microsoft.com/office/powerpoint/2010/main" val="231903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Hierarchical VVC</a:t>
            </a:r>
            <a:endParaRPr lang="en-US" sz="28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206756" y="686693"/>
            <a:ext cx="8784843" cy="5847755"/>
          </a:xfrm>
          <a:prstGeom prst="rect">
            <a:avLst/>
          </a:prstGeom>
        </p:spPr>
        <p:txBody>
          <a:bodyPr wrap="square">
            <a:spAutoFit/>
          </a:bodyPr>
          <a:lstStyle/>
          <a:p>
            <a:pPr marL="342900" indent="-342900" algn="just">
              <a:buFont typeface="Arial" panose="020B0604020202020204" pitchFamily="34" charset="0"/>
              <a:buChar char="•"/>
            </a:pPr>
            <a:r>
              <a:rPr lang="en-US" sz="2200" dirty="0"/>
              <a:t>Advantages:</a:t>
            </a:r>
          </a:p>
          <a:p>
            <a:pPr marL="800100" lvl="1" indent="-342900" algn="just">
              <a:buFontTx/>
              <a:buChar char="-"/>
            </a:pPr>
            <a:r>
              <a:rPr lang="en-US" sz="2200" dirty="0"/>
              <a:t>Has all advantage of centralized VVC </a:t>
            </a:r>
          </a:p>
          <a:p>
            <a:pPr marL="800100" lvl="1" indent="-342900" algn="just">
              <a:buFontTx/>
              <a:buChar char="-"/>
            </a:pPr>
            <a:r>
              <a:rPr lang="en-US" sz="2200" dirty="0"/>
              <a:t>Flexible to coordinate different device characteristic</a:t>
            </a:r>
          </a:p>
          <a:p>
            <a:pPr marL="342900" indent="-342900" algn="just">
              <a:buFont typeface="Arial" panose="020B0604020202020204" pitchFamily="34" charset="0"/>
              <a:buChar char="•"/>
            </a:pPr>
            <a:r>
              <a:rPr lang="en-US" sz="2200" dirty="0"/>
              <a:t>Disadvantages:</a:t>
            </a:r>
          </a:p>
          <a:p>
            <a:pPr marL="800100" lvl="1" indent="-342900" algn="just">
              <a:buFontTx/>
              <a:buChar char="-"/>
            </a:pPr>
            <a:r>
              <a:rPr lang="en-US" sz="2200" dirty="0"/>
              <a:t>Requires high capacity of computation and communication</a:t>
            </a:r>
          </a:p>
          <a:p>
            <a:pPr marL="800100" lvl="1" indent="-342900" algn="just">
              <a:buFontTx/>
              <a:buChar char="-"/>
            </a:pPr>
            <a:r>
              <a:rPr lang="en-US" sz="2200" dirty="0"/>
              <a:t>Complicated to design and implement</a:t>
            </a:r>
          </a:p>
          <a:p>
            <a:pPr marL="342900" indent="-342900" algn="just">
              <a:buFont typeface="Arial" panose="020B0604020202020204" pitchFamily="34" charset="0"/>
              <a:buChar char="•"/>
            </a:pPr>
            <a:r>
              <a:rPr lang="en-US" sz="2200" dirty="0"/>
              <a:t>Application:</a:t>
            </a:r>
          </a:p>
          <a:p>
            <a:pPr marL="800100" lvl="1" indent="-342900" algn="just">
              <a:buFontTx/>
              <a:buChar char="-"/>
            </a:pPr>
            <a:r>
              <a:rPr lang="en-US" sz="2200" dirty="0"/>
              <a:t>System-wide optimal reactive power dispatch considering coordination of different regulation characteristic between discrete devices and continuous device, when the computation and communication capacity in the power system is sufficiently high </a:t>
            </a:r>
          </a:p>
          <a:p>
            <a:pPr marL="342900" indent="-342900" algn="just">
              <a:buFont typeface="Arial" panose="020B0604020202020204" pitchFamily="34" charset="0"/>
              <a:buChar char="•"/>
            </a:pPr>
            <a:r>
              <a:rPr lang="en-US" sz="2200" dirty="0"/>
              <a:t>Challenge:</a:t>
            </a:r>
          </a:p>
          <a:p>
            <a:pPr marL="800100" lvl="1" indent="-342900" algn="just">
              <a:buFontTx/>
              <a:buChar char="-"/>
            </a:pPr>
            <a:r>
              <a:rPr lang="en-US" sz="2200" dirty="0"/>
              <a:t>How to improve calculation efficiency for optimal reactive power dispatch in large-scale power system with uncertain DERs</a:t>
            </a:r>
          </a:p>
          <a:p>
            <a:pPr marL="800100" lvl="1" indent="-342900" algn="just">
              <a:buFontTx/>
              <a:buChar char="-"/>
            </a:pPr>
            <a:r>
              <a:rPr lang="en-US" sz="2200" dirty="0"/>
              <a:t>How to design the coordination of controllers at different layers </a:t>
            </a:r>
          </a:p>
          <a:p>
            <a:pPr lvl="1" algn="just"/>
            <a:endParaRPr lang="en-US" sz="2200" dirty="0"/>
          </a:p>
          <a:p>
            <a:pPr algn="just"/>
            <a:endParaRPr lang="en-US" sz="2200" dirty="0"/>
          </a:p>
        </p:txBody>
      </p:sp>
      <p:sp>
        <p:nvSpPr>
          <p:cNvPr id="7" name="Rectangle 6"/>
          <p:cNvSpPr/>
          <p:nvPr/>
        </p:nvSpPr>
        <p:spPr>
          <a:xfrm>
            <a:off x="0" y="6031732"/>
            <a:ext cx="8686800" cy="400110"/>
          </a:xfrm>
          <a:prstGeom prst="rect">
            <a:avLst/>
          </a:prstGeom>
        </p:spPr>
        <p:txBody>
          <a:bodyPr wrap="square">
            <a:spAutoFit/>
          </a:bodyPr>
          <a:lstStyle/>
          <a:p>
            <a:r>
              <a:rPr lang="en-US" sz="1000" dirty="0">
                <a:solidFill>
                  <a:srgbClr val="000000"/>
                </a:solidFill>
                <a:latin typeface="Times New Roman" panose="02020603050405020304" pitchFamily="18" charset="0"/>
              </a:rPr>
              <a:t>[3] Q. Li, Y. Zhang, T. Ji, X. Lin and Z. </a:t>
            </a:r>
            <a:r>
              <a:rPr lang="en-US" sz="1000" dirty="0" err="1">
                <a:solidFill>
                  <a:srgbClr val="000000"/>
                </a:solidFill>
                <a:latin typeface="Times New Roman" panose="02020603050405020304" pitchFamily="18" charset="0"/>
              </a:rPr>
              <a:t>Cai</a:t>
            </a:r>
            <a:r>
              <a:rPr lang="en-US" sz="1000" dirty="0">
                <a:solidFill>
                  <a:srgbClr val="000000"/>
                </a:solidFill>
                <a:latin typeface="Times New Roman" panose="02020603050405020304" pitchFamily="18" charset="0"/>
              </a:rPr>
              <a:t>, "Volt/</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Control for Power Grids With Connections of Large-Scale Wind Farms: A Review," in </a:t>
            </a:r>
            <a:r>
              <a:rPr lang="en-US" sz="1000" i="1" dirty="0">
                <a:solidFill>
                  <a:srgbClr val="000000"/>
                </a:solidFill>
                <a:latin typeface="Times New Roman" panose="02020603050405020304" pitchFamily="18" charset="0"/>
              </a:rPr>
              <a:t>IEEE Access</a:t>
            </a:r>
            <a:r>
              <a:rPr lang="en-US" sz="1000" dirty="0">
                <a:solidFill>
                  <a:srgbClr val="000000"/>
                </a:solidFill>
                <a:latin typeface="Times New Roman" panose="02020603050405020304" pitchFamily="18" charset="0"/>
              </a:rPr>
              <a:t>, vol. 6, pp. 26675-26692, 2018.</a:t>
            </a:r>
            <a:endParaRPr lang="en-US" sz="1000" dirty="0"/>
          </a:p>
        </p:txBody>
      </p:sp>
    </p:spTree>
    <p:extLst>
      <p:ext uri="{BB962C8B-B14F-4D97-AF65-F5344CB8AC3E}">
        <p14:creationId xmlns:p14="http://schemas.microsoft.com/office/powerpoint/2010/main" val="301302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Volt/VAR Optimization Model</a:t>
            </a:r>
          </a:p>
        </p:txBody>
      </p:sp>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52400" y="686683"/>
            <a:ext cx="8534400" cy="1446550"/>
          </a:xfrm>
          <a:prstGeom prst="rect">
            <a:avLst/>
          </a:prstGeom>
          <a:noFill/>
        </p:spPr>
        <p:txBody>
          <a:bodyPr wrap="square" rtlCol="0">
            <a:spAutoFit/>
          </a:bodyPr>
          <a:lstStyle/>
          <a:p>
            <a:pPr algn="just"/>
            <a:r>
              <a:rPr lang="en-US" sz="2200" dirty="0"/>
              <a:t>Volt/VAR optimization (VVO) is an advanced function, which coordinates VVC devices to achieve the utility’s operational objectives :</a:t>
            </a:r>
          </a:p>
          <a:p>
            <a:pPr marL="342900" indent="-342900" algn="just">
              <a:buFont typeface="Arial" panose="020B0604020202020204" pitchFamily="34" charset="0"/>
              <a:buChar char="•"/>
            </a:pPr>
            <a:endParaRPr lang="en-US" sz="2200" dirty="0"/>
          </a:p>
          <a:p>
            <a:pPr algn="just"/>
            <a:endParaRPr lang="en-US" sz="2200" dirty="0"/>
          </a:p>
        </p:txBody>
      </p:sp>
      <p:sp>
        <p:nvSpPr>
          <p:cNvPr id="6" name="TextBox 5"/>
          <p:cNvSpPr txBox="1"/>
          <p:nvPr/>
        </p:nvSpPr>
        <p:spPr>
          <a:xfrm>
            <a:off x="255383" y="1524000"/>
            <a:ext cx="8686800" cy="5509200"/>
          </a:xfrm>
          <a:prstGeom prst="rect">
            <a:avLst/>
          </a:prstGeom>
          <a:noFill/>
        </p:spPr>
        <p:txBody>
          <a:bodyPr wrap="square" rtlCol="0">
            <a:spAutoFit/>
          </a:bodyPr>
          <a:lstStyle/>
          <a:p>
            <a:pPr marL="514350" indent="-514350">
              <a:buFont typeface="Arial" panose="020B0604020202020204" pitchFamily="34" charset="0"/>
              <a:buChar char="•"/>
            </a:pPr>
            <a:r>
              <a:rPr lang="en-US" sz="2200" dirty="0"/>
              <a:t>Minimization of power/energy losses</a:t>
            </a:r>
          </a:p>
          <a:p>
            <a:pPr marL="514350" indent="-514350">
              <a:buFont typeface="Arial" panose="020B0604020202020204" pitchFamily="34" charset="0"/>
              <a:buChar char="•"/>
            </a:pPr>
            <a:r>
              <a:rPr lang="en-US" sz="2200" dirty="0"/>
              <a:t>Minimization of voltage deviation</a:t>
            </a:r>
          </a:p>
          <a:p>
            <a:pPr marL="514350" indent="-514350">
              <a:buFont typeface="Arial" panose="020B0604020202020204" pitchFamily="34" charset="0"/>
              <a:buChar char="•"/>
            </a:pPr>
            <a:r>
              <a:rPr lang="en-US" sz="2200" dirty="0"/>
              <a:t>Minimization of peak load</a:t>
            </a:r>
          </a:p>
          <a:p>
            <a:pPr marL="514350" indent="-514350">
              <a:buFont typeface="Arial" panose="020B0604020202020204" pitchFamily="34" charset="0"/>
              <a:buChar char="•"/>
            </a:pPr>
            <a:r>
              <a:rPr lang="en-US" sz="2200" dirty="0"/>
              <a:t>Minimization of switching operations of VVC devices</a:t>
            </a:r>
          </a:p>
          <a:p>
            <a:r>
              <a:rPr lang="en-US" sz="2200" dirty="0"/>
              <a:t>…</a:t>
            </a:r>
          </a:p>
          <a:p>
            <a:r>
              <a:rPr lang="en-US" sz="2200" dirty="0"/>
              <a:t>Subject to the operating constraints of system and devices</a:t>
            </a:r>
          </a:p>
          <a:p>
            <a:pPr marL="514350" indent="-514350">
              <a:buFont typeface="Arial" panose="020B0604020202020204" pitchFamily="34" charset="0"/>
              <a:buChar char="•"/>
            </a:pPr>
            <a:r>
              <a:rPr lang="en-US" sz="2200" dirty="0"/>
              <a:t>Real and reactive power balance</a:t>
            </a:r>
          </a:p>
          <a:p>
            <a:pPr marL="514350" indent="-514350">
              <a:buFont typeface="Arial" panose="020B0604020202020204" pitchFamily="34" charset="0"/>
              <a:buChar char="•"/>
            </a:pPr>
            <a:r>
              <a:rPr lang="en-US" sz="2200" dirty="0"/>
              <a:t>Real and reactive line flow limits</a:t>
            </a:r>
          </a:p>
          <a:p>
            <a:pPr marL="514350" indent="-514350">
              <a:buFont typeface="Arial" panose="020B0604020202020204" pitchFamily="34" charset="0"/>
              <a:buChar char="•"/>
            </a:pPr>
            <a:r>
              <a:rPr lang="en-US" sz="2200" dirty="0"/>
              <a:t>Bus voltage limits</a:t>
            </a:r>
          </a:p>
          <a:p>
            <a:pPr marL="514350" indent="-514350">
              <a:buFont typeface="Arial" panose="020B0604020202020204" pitchFamily="34" charset="0"/>
              <a:buChar char="•"/>
            </a:pPr>
            <a:r>
              <a:rPr lang="en-US" sz="2200" dirty="0"/>
              <a:t>Device operating constraints</a:t>
            </a:r>
          </a:p>
          <a:p>
            <a:pPr marL="971550" lvl="1" indent="-514350">
              <a:buFont typeface="Arial" panose="020B0604020202020204" pitchFamily="34" charset="0"/>
              <a:buChar char="•"/>
            </a:pPr>
            <a:r>
              <a:rPr lang="en-US" sz="2200" dirty="0"/>
              <a:t>CB switching on/off limits</a:t>
            </a:r>
          </a:p>
          <a:p>
            <a:pPr marL="971550" lvl="1" indent="-514350">
              <a:buFont typeface="Arial" panose="020B0604020202020204" pitchFamily="34" charset="0"/>
              <a:buChar char="•"/>
            </a:pPr>
            <a:r>
              <a:rPr lang="en-US" sz="2200" dirty="0"/>
              <a:t>LTC tap position changing limits</a:t>
            </a:r>
          </a:p>
          <a:p>
            <a:pPr marL="971550" lvl="1" indent="-514350">
              <a:buFont typeface="Arial" panose="020B0604020202020204" pitchFamily="34" charset="0"/>
              <a:buChar char="•"/>
            </a:pPr>
            <a:r>
              <a:rPr lang="en-US" sz="2200" dirty="0"/>
              <a:t>Inverter (reactive) power output limits</a:t>
            </a:r>
          </a:p>
          <a:p>
            <a:r>
              <a:rPr lang="en-US" sz="2200" dirty="0"/>
              <a:t>…</a:t>
            </a:r>
          </a:p>
          <a:p>
            <a:endParaRPr lang="en-US" sz="2200" dirty="0"/>
          </a:p>
          <a:p>
            <a:endParaRPr lang="en-US" sz="2200" dirty="0"/>
          </a:p>
        </p:txBody>
      </p:sp>
      <p:sp>
        <p:nvSpPr>
          <p:cNvPr id="7" name="Rectangle 6"/>
          <p:cNvSpPr/>
          <p:nvPr/>
        </p:nvSpPr>
        <p:spPr>
          <a:xfrm>
            <a:off x="152400" y="3475891"/>
            <a:ext cx="8892766" cy="461665"/>
          </a:xfrm>
          <a:prstGeom prst="rect">
            <a:avLst/>
          </a:prstGeom>
        </p:spPr>
        <p:txBody>
          <a:bodyPr wrap="square">
            <a:spAutoFit/>
          </a:bodyPr>
          <a:lstStyle/>
          <a:p>
            <a:pPr algn="just"/>
            <a:r>
              <a:rPr lang="en-US" dirty="0"/>
              <a:t>  </a:t>
            </a:r>
          </a:p>
        </p:txBody>
      </p:sp>
    </p:spTree>
    <p:extLst>
      <p:ext uri="{BB962C8B-B14F-4D97-AF65-F5344CB8AC3E}">
        <p14:creationId xmlns:p14="http://schemas.microsoft.com/office/powerpoint/2010/main" val="346161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Conservation Voltage Reduction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52400" y="651937"/>
            <a:ext cx="8534400" cy="830997"/>
          </a:xfrm>
          <a:prstGeom prst="rect">
            <a:avLst/>
          </a:prstGeom>
          <a:noFill/>
        </p:spPr>
        <p:txBody>
          <a:bodyPr wrap="square" rtlCol="0">
            <a:spAutoFit/>
          </a:bodyPr>
          <a:lstStyle/>
          <a:p>
            <a:pPr algn="just"/>
            <a:r>
              <a:rPr lang="en-US" dirty="0"/>
              <a:t>Conservation voltage reduction (CVR) lowers distribution voltage levels to reduce peak demand and energy consumption.</a:t>
            </a:r>
          </a:p>
        </p:txBody>
      </p:sp>
      <p:sp>
        <p:nvSpPr>
          <p:cNvPr id="7" name="Rectangle 6"/>
          <p:cNvSpPr/>
          <p:nvPr/>
        </p:nvSpPr>
        <p:spPr>
          <a:xfrm>
            <a:off x="152400" y="3475891"/>
            <a:ext cx="8892766" cy="461665"/>
          </a:xfrm>
          <a:prstGeom prst="rect">
            <a:avLst/>
          </a:prstGeom>
        </p:spPr>
        <p:txBody>
          <a:bodyPr wrap="square">
            <a:spAutoFit/>
          </a:bodyPr>
          <a:lstStyle/>
          <a:p>
            <a:pPr algn="just"/>
            <a:r>
              <a:rPr lang="en-US" dirty="0"/>
              <a:t>  </a:t>
            </a:r>
          </a:p>
        </p:txBody>
      </p:sp>
      <p:pic>
        <p:nvPicPr>
          <p:cNvPr id="8" name="Picture 1" descr="D:\ANL\slides vvccvr\ansi2.jpg"/>
          <p:cNvPicPr>
            <a:picLocks noChangeAspect="1" noChangeArrowheads="1"/>
          </p:cNvPicPr>
          <p:nvPr/>
        </p:nvPicPr>
        <p:blipFill>
          <a:blip r:embed="rId2" cstate="print"/>
          <a:srcRect/>
          <a:stretch>
            <a:fillRect/>
          </a:stretch>
        </p:blipFill>
        <p:spPr bwMode="auto">
          <a:xfrm>
            <a:off x="762000" y="1883137"/>
            <a:ext cx="3325688" cy="3270260"/>
          </a:xfrm>
          <a:prstGeom prst="rect">
            <a:avLst/>
          </a:prstGeom>
          <a:noFill/>
        </p:spPr>
      </p:pic>
      <p:sp>
        <p:nvSpPr>
          <p:cNvPr id="10" name="Rectangle 9"/>
          <p:cNvSpPr/>
          <p:nvPr/>
        </p:nvSpPr>
        <p:spPr>
          <a:xfrm>
            <a:off x="512654" y="5253311"/>
            <a:ext cx="3824380" cy="276999"/>
          </a:xfrm>
          <a:prstGeom prst="rect">
            <a:avLst/>
          </a:prstGeom>
        </p:spPr>
        <p:txBody>
          <a:bodyPr wrap="none">
            <a:spAutoFit/>
          </a:bodyPr>
          <a:lstStyle/>
          <a:p>
            <a:r>
              <a:rPr lang="en-US" sz="1200" dirty="0"/>
              <a:t>Fig.2 Reduce the supplied voltage from 122V to 116V [4]</a:t>
            </a:r>
          </a:p>
        </p:txBody>
      </p:sp>
      <p:sp>
        <p:nvSpPr>
          <p:cNvPr id="11" name="Rectangle 10"/>
          <p:cNvSpPr/>
          <p:nvPr/>
        </p:nvSpPr>
        <p:spPr>
          <a:xfrm>
            <a:off x="0" y="6096000"/>
            <a:ext cx="9067800" cy="261610"/>
          </a:xfrm>
          <a:prstGeom prst="rect">
            <a:avLst/>
          </a:prstGeom>
        </p:spPr>
        <p:txBody>
          <a:bodyPr wrap="square">
            <a:spAutoFit/>
          </a:bodyPr>
          <a:lstStyle/>
          <a:p>
            <a:r>
              <a:rPr lang="en-US" altLang="zh-CN" sz="1100" dirty="0">
                <a:latin typeface="Times" panose="02020603050405020304" pitchFamily="18" charset="0"/>
                <a:cs typeface="Times" panose="02020603050405020304" pitchFamily="18" charset="0"/>
              </a:rPr>
              <a:t>[4] K. Warner, and R. Willoughby, National Assessment of CVR-Preliminary Results from DOE’s CVR Initiative,  IEEE Smart Grid Webinar, Sep. 11, 2014.</a:t>
            </a:r>
            <a:endParaRPr lang="zh-CN" altLang="en-US" sz="11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418846" y="1955840"/>
                <a:ext cx="4572000" cy="3416320"/>
              </a:xfrm>
              <a:prstGeom prst="rect">
                <a:avLst/>
              </a:prstGeom>
            </p:spPr>
            <p:txBody>
              <a:bodyPr>
                <a:spAutoFit/>
              </a:bodyPr>
              <a:lstStyle/>
              <a:p>
                <a:pPr marL="285750" indent="-285750" algn="just">
                  <a:buFont typeface="Arial" panose="020B0604020202020204" pitchFamily="34" charset="0"/>
                  <a:buChar char="•"/>
                </a:pPr>
                <a:r>
                  <a:rPr lang="en-US" sz="1800" dirty="0"/>
                  <a:t>American National Standards Institute (ANSI) Standard C84.1 set the range for voltages at the distribution transformer secondary terminals at 120 V</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5% or between 114V and 126V. </a:t>
                </a:r>
              </a:p>
              <a:p>
                <a:pPr marL="285750" indent="-285750" algn="just">
                  <a:buFont typeface="Arial" panose="020B0604020202020204" pitchFamily="34" charset="0"/>
                  <a:buChar char="•"/>
                </a:pPr>
                <a:endParaRPr lang="en-US" sz="1800" dirty="0"/>
              </a:p>
              <a:p>
                <a:pPr marL="285750" indent="-285750" algn="just">
                  <a:buFont typeface="Arial" panose="020B0604020202020204" pitchFamily="34" charset="0"/>
                  <a:buChar char="•"/>
                </a:pPr>
                <a:r>
                  <a:rPr lang="en-US" sz="1800" dirty="0"/>
                  <a:t>CVR works on the principle that the acceptable voltage band can be easily and inexpensively operated in the lower half (114-120V), without causing any harm to consumer appliances. </a:t>
                </a:r>
              </a:p>
              <a:p>
                <a:pPr algn="just"/>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4418846" y="1955840"/>
                <a:ext cx="4572000" cy="3416320"/>
              </a:xfrm>
              <a:prstGeom prst="rect">
                <a:avLst/>
              </a:prstGeom>
              <a:blipFill>
                <a:blip r:embed="rId3"/>
                <a:stretch>
                  <a:fillRect l="-933" t="-1071" r="-1067"/>
                </a:stretch>
              </a:blipFill>
            </p:spPr>
            <p:txBody>
              <a:bodyPr/>
              <a:lstStyle/>
              <a:p>
                <a:r>
                  <a:rPr lang="en-US">
                    <a:noFill/>
                  </a:rPr>
                  <a:t> </a:t>
                </a:r>
              </a:p>
            </p:txBody>
          </p:sp>
        </mc:Fallback>
      </mc:AlternateContent>
    </p:spTree>
    <p:extLst>
      <p:ext uri="{BB962C8B-B14F-4D97-AF65-F5344CB8AC3E}">
        <p14:creationId xmlns:p14="http://schemas.microsoft.com/office/powerpoint/2010/main" val="9795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75"/>
            <a:ext cx="7772400" cy="762000"/>
          </a:xfrm>
        </p:spPr>
        <p:txBody>
          <a:bodyPr/>
          <a:lstStyle/>
          <a:p>
            <a:r>
              <a:rPr lang="en-US" sz="2800" dirty="0">
                <a:latin typeface="Times New Roman" panose="02020603050405020304" pitchFamily="18" charset="0"/>
                <a:cs typeface="Times New Roman" panose="02020603050405020304" pitchFamily="18" charset="0"/>
              </a:rPr>
              <a:t>CVR: load models</a:t>
            </a:r>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endParaRPr lang="en-US" dirty="0"/>
          </a:p>
        </p:txBody>
      </p:sp>
      <p:sp>
        <p:nvSpPr>
          <p:cNvPr id="3" name="TextBox 2"/>
          <p:cNvSpPr txBox="1"/>
          <p:nvPr/>
        </p:nvSpPr>
        <p:spPr>
          <a:xfrm>
            <a:off x="152400" y="656108"/>
            <a:ext cx="8534400" cy="2000548"/>
          </a:xfrm>
          <a:prstGeom prst="rect">
            <a:avLst/>
          </a:prstGeom>
          <a:noFill/>
        </p:spPr>
        <p:txBody>
          <a:bodyPr wrap="square" rtlCol="0">
            <a:spAutoFit/>
          </a:bodyPr>
          <a:lstStyle/>
          <a:p>
            <a:pPr algn="just"/>
            <a:r>
              <a:rPr lang="en-US" sz="2000" dirty="0"/>
              <a:t>Nature of CVR </a:t>
            </a:r>
          </a:p>
          <a:p>
            <a:pPr marL="800100" lvl="1" indent="-342900" algn="just">
              <a:buFont typeface="Arial" panose="020B0604020202020204" pitchFamily="34" charset="0"/>
              <a:buChar char="•"/>
            </a:pPr>
            <a:r>
              <a:rPr lang="en-US" sz="2000" dirty="0"/>
              <a:t>Load is sensitive to voltage</a:t>
            </a:r>
          </a:p>
          <a:p>
            <a:pPr marL="800100" lvl="1" indent="-342900" algn="just">
              <a:buFont typeface="Arial" panose="020B0604020202020204" pitchFamily="34" charset="0"/>
              <a:buChar char="•"/>
            </a:pPr>
            <a:r>
              <a:rPr lang="en-US" sz="2000" dirty="0"/>
              <a:t>Load-to-voltage sensitivity varies</a:t>
            </a:r>
          </a:p>
          <a:p>
            <a:pPr algn="just"/>
            <a:r>
              <a:rPr lang="en-US" sz="2000" dirty="0"/>
              <a:t>The ZIP model is a load which is composed of constant impedance (Z), constant current (I) and constant power (P) elements. </a:t>
            </a:r>
          </a:p>
          <a:p>
            <a:pPr algn="just"/>
            <a:endParaRPr lang="en-US" sz="2000" dirty="0"/>
          </a:p>
        </p:txBody>
      </p:sp>
      <p:sp>
        <p:nvSpPr>
          <p:cNvPr id="7" name="Rectangle 6"/>
          <p:cNvSpPr/>
          <p:nvPr/>
        </p:nvSpPr>
        <p:spPr>
          <a:xfrm>
            <a:off x="152400" y="3475891"/>
            <a:ext cx="8892766" cy="461665"/>
          </a:xfrm>
          <a:prstGeom prst="rect">
            <a:avLst/>
          </a:prstGeom>
        </p:spPr>
        <p:txBody>
          <a:bodyPr wrap="square">
            <a:spAutoFit/>
          </a:bodyPr>
          <a:lstStyle/>
          <a:p>
            <a:pPr algn="just"/>
            <a:r>
              <a:rPr lang="en-US" dirty="0"/>
              <a:t>  </a:t>
            </a:r>
          </a:p>
        </p:txBody>
      </p:sp>
      <p:sp>
        <p:nvSpPr>
          <p:cNvPr id="11" name="Rectangle 10"/>
          <p:cNvSpPr/>
          <p:nvPr/>
        </p:nvSpPr>
        <p:spPr>
          <a:xfrm>
            <a:off x="0" y="6096000"/>
            <a:ext cx="9067800" cy="415498"/>
          </a:xfrm>
          <a:prstGeom prst="rect">
            <a:avLst/>
          </a:prstGeom>
        </p:spPr>
        <p:txBody>
          <a:bodyPr wrap="square">
            <a:spAutoFit/>
          </a:bodyPr>
          <a:lstStyle/>
          <a:p>
            <a:r>
              <a:rPr lang="en-US" altLang="zh-CN" sz="1100" dirty="0">
                <a:latin typeface="Times" panose="02020603050405020304" pitchFamily="18" charset="0"/>
                <a:cs typeface="Times" panose="02020603050405020304" pitchFamily="18" charset="0"/>
              </a:rPr>
              <a:t>[5] </a:t>
            </a:r>
            <a:r>
              <a:rPr lang="en-US" sz="1000" dirty="0"/>
              <a:t>Schneider, Kevin P., et al. </a:t>
            </a:r>
            <a:r>
              <a:rPr lang="en-US" sz="1000" i="1" dirty="0"/>
              <a:t>Evaluation of conservation voltage reduction (CVR) on a national level</a:t>
            </a:r>
            <a:r>
              <a:rPr lang="en-US" sz="1000" dirty="0"/>
              <a:t>. No. PNNL-19596. Pacific Northwest National Lab.(PNNL), Richland, WA (United States), 2010</a:t>
            </a:r>
            <a:r>
              <a:rPr lang="en-US" altLang="zh-CN" sz="1000" dirty="0">
                <a:latin typeface="Times" panose="02020603050405020304" pitchFamily="18" charset="0"/>
                <a:cs typeface="Times" panose="02020603050405020304" pitchFamily="18" charset="0"/>
              </a:rPr>
              <a:t>.</a:t>
            </a:r>
            <a:endParaRPr lang="zh-CN" altLang="en-US" sz="1000" dirty="0">
              <a:latin typeface="Times" panose="02020603050405020304" pitchFamily="18" charset="0"/>
              <a:cs typeface="Times"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51999097"/>
              </p:ext>
            </p:extLst>
          </p:nvPr>
        </p:nvGraphicFramePr>
        <p:xfrm>
          <a:off x="369681" y="2494957"/>
          <a:ext cx="8458204" cy="3632200"/>
        </p:xfrm>
        <a:graphic>
          <a:graphicData uri="http://schemas.openxmlformats.org/drawingml/2006/table">
            <a:tbl>
              <a:tblPr firstRow="1" bandRow="1">
                <a:tableStyleId>{5C22544A-7EE6-4342-B048-85BDC9FD1C3A}</a:tableStyleId>
              </a:tblPr>
              <a:tblGrid>
                <a:gridCol w="2114551">
                  <a:extLst>
                    <a:ext uri="{9D8B030D-6E8A-4147-A177-3AD203B41FA5}">
                      <a16:colId xmlns:a16="http://schemas.microsoft.com/office/drawing/2014/main" val="1630017877"/>
                    </a:ext>
                  </a:extLst>
                </a:gridCol>
                <a:gridCol w="2114551">
                  <a:extLst>
                    <a:ext uri="{9D8B030D-6E8A-4147-A177-3AD203B41FA5}">
                      <a16:colId xmlns:a16="http://schemas.microsoft.com/office/drawing/2014/main" val="764401945"/>
                    </a:ext>
                  </a:extLst>
                </a:gridCol>
                <a:gridCol w="2114551">
                  <a:extLst>
                    <a:ext uri="{9D8B030D-6E8A-4147-A177-3AD203B41FA5}">
                      <a16:colId xmlns:a16="http://schemas.microsoft.com/office/drawing/2014/main" val="250375847"/>
                    </a:ext>
                  </a:extLst>
                </a:gridCol>
                <a:gridCol w="2114551">
                  <a:extLst>
                    <a:ext uri="{9D8B030D-6E8A-4147-A177-3AD203B41FA5}">
                      <a16:colId xmlns:a16="http://schemas.microsoft.com/office/drawing/2014/main" val="3516255538"/>
                    </a:ext>
                  </a:extLst>
                </a:gridCol>
              </a:tblGrid>
              <a:tr h="370840">
                <a:tc>
                  <a:txBody>
                    <a:bodyPr/>
                    <a:lstStyle/>
                    <a:p>
                      <a:pPr algn="ctr"/>
                      <a:r>
                        <a:rPr lang="en-US" sz="1400" dirty="0">
                          <a:solidFill>
                            <a:schemeClr val="tx1"/>
                          </a:solidFill>
                          <a:latin typeface="Times" panose="02020603050405020304" pitchFamily="18" charset="0"/>
                          <a:cs typeface="Times" panose="02020603050405020304" pitchFamily="18" charset="0"/>
                        </a:rPr>
                        <a:t>Appliance</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Z%</a:t>
                      </a:r>
                      <a:r>
                        <a:rPr lang="en-US" sz="1400" baseline="0" dirty="0">
                          <a:solidFill>
                            <a:schemeClr val="tx1"/>
                          </a:solidFill>
                          <a:latin typeface="Times" panose="02020603050405020304" pitchFamily="18" charset="0"/>
                          <a:cs typeface="Times" panose="02020603050405020304" pitchFamily="18" charset="0"/>
                        </a:rPr>
                        <a:t> </a:t>
                      </a:r>
                      <a:endParaRPr lang="en-US" sz="1400" dirty="0">
                        <a:solidFill>
                          <a:schemeClr val="tx1"/>
                        </a:solidFill>
                        <a:latin typeface="Times" panose="02020603050405020304" pitchFamily="18" charset="0"/>
                        <a:cs typeface="Times"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panose="02020603050405020304" pitchFamily="18" charset="0"/>
                          <a:cs typeface="Times" panose="02020603050405020304" pitchFamily="18" charset="0"/>
                        </a:rPr>
                        <a:t>I%</a:t>
                      </a:r>
                      <a:r>
                        <a:rPr lang="en-US" sz="1400" baseline="0" dirty="0">
                          <a:solidFill>
                            <a:schemeClr val="tx1"/>
                          </a:solidFill>
                          <a:latin typeface="Times" panose="02020603050405020304" pitchFamily="18" charset="0"/>
                          <a:cs typeface="Times" panose="02020603050405020304" pitchFamily="18" charset="0"/>
                        </a:rPr>
                        <a:t> </a:t>
                      </a:r>
                      <a:endParaRPr lang="en-US" sz="1400" dirty="0">
                        <a:solidFill>
                          <a:schemeClr val="tx1"/>
                        </a:solidFill>
                        <a:latin typeface="Times" panose="02020603050405020304" pitchFamily="18" charset="0"/>
                        <a:cs typeface="Times"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panose="02020603050405020304" pitchFamily="18" charset="0"/>
                          <a:cs typeface="Times" panose="02020603050405020304" pitchFamily="18" charset="0"/>
                        </a:rPr>
                        <a:t>P%</a:t>
                      </a:r>
                      <a:r>
                        <a:rPr lang="en-US" sz="1400" baseline="0" dirty="0">
                          <a:solidFill>
                            <a:schemeClr val="tx1"/>
                          </a:solidFill>
                          <a:latin typeface="Times" panose="02020603050405020304" pitchFamily="18" charset="0"/>
                          <a:cs typeface="Times" panose="02020603050405020304" pitchFamily="18" charset="0"/>
                        </a:rPr>
                        <a:t> </a:t>
                      </a:r>
                      <a:endParaRPr lang="en-US" sz="1400" dirty="0">
                        <a:solidFill>
                          <a:schemeClr val="tx1"/>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91332084"/>
                  </a:ext>
                </a:extLst>
              </a:tr>
              <a:tr h="370840">
                <a:tc gridSpan="4">
                  <a:txBody>
                    <a:bodyPr/>
                    <a:lstStyle/>
                    <a:p>
                      <a:pPr algn="ctr"/>
                      <a:r>
                        <a:rPr lang="en-US" sz="1400" dirty="0">
                          <a:solidFill>
                            <a:schemeClr val="tx1"/>
                          </a:solidFill>
                          <a:latin typeface="Times" panose="02020603050405020304" pitchFamily="18" charset="0"/>
                          <a:cs typeface="Times" panose="02020603050405020304" pitchFamily="18" charset="0"/>
                        </a:rPr>
                        <a:t>Induction Motor </a:t>
                      </a: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48799882"/>
                  </a:ext>
                </a:extLst>
              </a:tr>
              <a:tr h="370840">
                <a:tc>
                  <a:txBody>
                    <a:bodyPr/>
                    <a:lstStyle/>
                    <a:p>
                      <a:pPr algn="ctr"/>
                      <a:r>
                        <a:rPr lang="en-US" sz="1400" dirty="0">
                          <a:solidFill>
                            <a:schemeClr val="tx1"/>
                          </a:solidFill>
                          <a:latin typeface="Times" panose="02020603050405020304" pitchFamily="18" charset="0"/>
                          <a:cs typeface="Times" panose="02020603050405020304" pitchFamily="18" charset="0"/>
                        </a:rPr>
                        <a:t>Oscillating Fan</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73.32%</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25.34%</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1.34%</a:t>
                      </a:r>
                    </a:p>
                  </a:txBody>
                  <a:tcPr/>
                </a:tc>
                <a:extLst>
                  <a:ext uri="{0D108BD9-81ED-4DB2-BD59-A6C34878D82A}">
                    <a16:rowId xmlns:a16="http://schemas.microsoft.com/office/drawing/2014/main" val="25651581"/>
                  </a:ext>
                </a:extLst>
              </a:tr>
              <a:tr h="370840">
                <a:tc gridSpan="4">
                  <a:txBody>
                    <a:bodyPr/>
                    <a:lstStyle/>
                    <a:p>
                      <a:pPr algn="ctr"/>
                      <a:r>
                        <a:rPr lang="en-US" sz="1400" dirty="0">
                          <a:solidFill>
                            <a:schemeClr val="tx1"/>
                          </a:solidFill>
                          <a:latin typeface="Times" panose="02020603050405020304" pitchFamily="18" charset="0"/>
                          <a:cs typeface="Times" panose="02020603050405020304" pitchFamily="18" charset="0"/>
                        </a:rPr>
                        <a:t>Display</a:t>
                      </a: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tc hMerge="1">
                  <a:txBody>
                    <a:bodyPr/>
                    <a:lstStyle/>
                    <a:p>
                      <a:pPr algn="ctr"/>
                      <a:endParaRPr lang="en-US" sz="12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628606209"/>
                  </a:ext>
                </a:extLst>
              </a:tr>
              <a:tr h="370840">
                <a:tc>
                  <a:txBody>
                    <a:bodyPr/>
                    <a:lstStyle/>
                    <a:p>
                      <a:pPr algn="ctr"/>
                      <a:r>
                        <a:rPr lang="en-US" sz="1400" dirty="0">
                          <a:solidFill>
                            <a:schemeClr val="tx1"/>
                          </a:solidFill>
                          <a:latin typeface="Times" panose="02020603050405020304" pitchFamily="18" charset="0"/>
                          <a:cs typeface="Times" panose="02020603050405020304" pitchFamily="18" charset="0"/>
                        </a:rPr>
                        <a:t>Magnavox TV</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0.15%</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82.66%</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17.19%</a:t>
                      </a:r>
                    </a:p>
                  </a:txBody>
                  <a:tcPr/>
                </a:tc>
                <a:extLst>
                  <a:ext uri="{0D108BD9-81ED-4DB2-BD59-A6C34878D82A}">
                    <a16:rowId xmlns:a16="http://schemas.microsoft.com/office/drawing/2014/main" val="4287635717"/>
                  </a:ext>
                </a:extLst>
              </a:tr>
              <a:tr h="370840">
                <a:tc>
                  <a:txBody>
                    <a:bodyPr/>
                    <a:lstStyle/>
                    <a:p>
                      <a:pPr algn="ctr"/>
                      <a:r>
                        <a:rPr lang="en-US" sz="1400" dirty="0">
                          <a:solidFill>
                            <a:schemeClr val="tx1"/>
                          </a:solidFill>
                          <a:latin typeface="Times" panose="02020603050405020304" pitchFamily="18" charset="0"/>
                          <a:cs typeface="Times" panose="02020603050405020304" pitchFamily="18" charset="0"/>
                        </a:rPr>
                        <a:t>Dell</a:t>
                      </a:r>
                      <a:r>
                        <a:rPr lang="en-US" sz="1400" baseline="0" dirty="0">
                          <a:solidFill>
                            <a:schemeClr val="tx1"/>
                          </a:solidFill>
                          <a:latin typeface="Times" panose="02020603050405020304" pitchFamily="18" charset="0"/>
                          <a:cs typeface="Times" panose="02020603050405020304" pitchFamily="18" charset="0"/>
                        </a:rPr>
                        <a:t> Liquid Display</a:t>
                      </a:r>
                      <a:endParaRPr lang="en-US" sz="1400" dirty="0">
                        <a:solidFill>
                          <a:schemeClr val="tx1"/>
                        </a:solidFill>
                        <a:latin typeface="Times" panose="02020603050405020304" pitchFamily="18" charset="0"/>
                        <a:cs typeface="Times" panose="02020603050405020304" pitchFamily="18" charset="0"/>
                      </a:endParaRP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-40.70%</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46.29%</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94.41%</a:t>
                      </a:r>
                    </a:p>
                  </a:txBody>
                  <a:tcPr/>
                </a:tc>
                <a:extLst>
                  <a:ext uri="{0D108BD9-81ED-4DB2-BD59-A6C34878D82A}">
                    <a16:rowId xmlns:a16="http://schemas.microsoft.com/office/drawing/2014/main" val="1348427106"/>
                  </a:ext>
                </a:extLst>
              </a:tr>
              <a:tr h="370840">
                <a:tc gridSpan="4">
                  <a:txBody>
                    <a:bodyPr/>
                    <a:lstStyle/>
                    <a:p>
                      <a:pPr algn="ctr"/>
                      <a:r>
                        <a:rPr lang="en-US" sz="1400" dirty="0">
                          <a:solidFill>
                            <a:schemeClr val="tx1"/>
                          </a:solidFill>
                          <a:latin typeface="Times" panose="02020603050405020304" pitchFamily="18" charset="0"/>
                          <a:cs typeface="Times" panose="02020603050405020304" pitchFamily="18" charset="0"/>
                        </a:rPr>
                        <a:t>Lighting</a:t>
                      </a:r>
                    </a:p>
                  </a:txBody>
                  <a:tcPr/>
                </a:tc>
                <a:tc hMerge="1">
                  <a:txBody>
                    <a:bodyPr/>
                    <a:lstStyle/>
                    <a:p>
                      <a:pPr algn="ctr"/>
                      <a:endParaRPr lang="en-US" sz="1200" dirty="0">
                        <a:solidFill>
                          <a:schemeClr val="tx1"/>
                        </a:solidFill>
                        <a:latin typeface="Times" panose="02020603050405020304" pitchFamily="18" charset="0"/>
                        <a:cs typeface="Times" panose="02020603050405020304" pitchFamily="18" charset="0"/>
                      </a:endParaRPr>
                    </a:p>
                  </a:txBody>
                  <a:tcPr/>
                </a:tc>
                <a:tc hMerge="1">
                  <a:txBody>
                    <a:bodyPr/>
                    <a:lstStyle/>
                    <a:p>
                      <a:pPr algn="ctr"/>
                      <a:endParaRPr lang="en-US" sz="1200" dirty="0">
                        <a:solidFill>
                          <a:schemeClr val="tx1"/>
                        </a:solidFill>
                        <a:latin typeface="Times" panose="02020603050405020304" pitchFamily="18" charset="0"/>
                        <a:cs typeface="Times" panose="02020603050405020304" pitchFamily="18" charset="0"/>
                      </a:endParaRPr>
                    </a:p>
                  </a:txBody>
                  <a:tcPr/>
                </a:tc>
                <a:tc hMerge="1">
                  <a:txBody>
                    <a:bodyPr/>
                    <a:lstStyle/>
                    <a:p>
                      <a:pPr algn="ctr"/>
                      <a:endParaRPr lang="en-US" sz="1200" dirty="0">
                        <a:solidFill>
                          <a:schemeClr val="tx1"/>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319577595"/>
                  </a:ext>
                </a:extLst>
              </a:tr>
              <a:tr h="370840">
                <a:tc>
                  <a:txBody>
                    <a:bodyPr/>
                    <a:lstStyle/>
                    <a:p>
                      <a:pPr algn="ctr"/>
                      <a:r>
                        <a:rPr lang="en-US" sz="1400" dirty="0">
                          <a:solidFill>
                            <a:schemeClr val="tx1"/>
                          </a:solidFill>
                          <a:latin typeface="Times" panose="02020603050405020304" pitchFamily="18" charset="0"/>
                          <a:cs typeface="Times" panose="02020603050405020304" pitchFamily="18" charset="0"/>
                        </a:rPr>
                        <a:t>Compact Fluorescent</a:t>
                      </a:r>
                      <a:r>
                        <a:rPr lang="en-US" sz="1400" baseline="0" dirty="0">
                          <a:solidFill>
                            <a:schemeClr val="tx1"/>
                          </a:solidFill>
                          <a:latin typeface="Times" panose="02020603050405020304" pitchFamily="18" charset="0"/>
                          <a:cs typeface="Times" panose="02020603050405020304" pitchFamily="18" charset="0"/>
                        </a:rPr>
                        <a:t> Light (13W)</a:t>
                      </a:r>
                      <a:endParaRPr lang="en-US" sz="1400" dirty="0">
                        <a:solidFill>
                          <a:schemeClr val="tx1"/>
                        </a:solidFill>
                        <a:latin typeface="Times" panose="02020603050405020304" pitchFamily="18" charset="0"/>
                        <a:cs typeface="Times" panose="02020603050405020304" pitchFamily="18" charset="0"/>
                      </a:endParaRP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40.85%</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0.67%</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58.48%</a:t>
                      </a:r>
                    </a:p>
                  </a:txBody>
                  <a:tcPr/>
                </a:tc>
                <a:extLst>
                  <a:ext uri="{0D108BD9-81ED-4DB2-BD59-A6C34878D82A}">
                    <a16:rowId xmlns:a16="http://schemas.microsoft.com/office/drawing/2014/main" val="34269735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Times" panose="02020603050405020304" pitchFamily="18" charset="0"/>
                          <a:cs typeface="Times" panose="02020603050405020304" pitchFamily="18" charset="0"/>
                        </a:rPr>
                        <a:t>Compact Fluorescent</a:t>
                      </a:r>
                      <a:r>
                        <a:rPr lang="en-US" sz="1400" baseline="0" dirty="0">
                          <a:solidFill>
                            <a:schemeClr val="tx1"/>
                          </a:solidFill>
                          <a:latin typeface="Times" panose="02020603050405020304" pitchFamily="18" charset="0"/>
                          <a:cs typeface="Times" panose="02020603050405020304" pitchFamily="18" charset="0"/>
                        </a:rPr>
                        <a:t> Light (42W)</a:t>
                      </a:r>
                      <a:endParaRPr lang="en-US" sz="1400" dirty="0">
                        <a:solidFill>
                          <a:schemeClr val="tx1"/>
                        </a:solidFill>
                        <a:latin typeface="Times" panose="02020603050405020304" pitchFamily="18" charset="0"/>
                        <a:cs typeface="Times" panose="02020603050405020304" pitchFamily="18" charset="0"/>
                      </a:endParaRP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48.67%</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-37.52%</a:t>
                      </a:r>
                    </a:p>
                  </a:txBody>
                  <a:tcPr/>
                </a:tc>
                <a:tc>
                  <a:txBody>
                    <a:bodyPr/>
                    <a:lstStyle/>
                    <a:p>
                      <a:pPr algn="ctr"/>
                      <a:r>
                        <a:rPr lang="en-US" sz="1400" dirty="0">
                          <a:solidFill>
                            <a:schemeClr val="tx1"/>
                          </a:solidFill>
                          <a:latin typeface="Times" panose="02020603050405020304" pitchFamily="18" charset="0"/>
                          <a:cs typeface="Times" panose="02020603050405020304" pitchFamily="18" charset="0"/>
                        </a:rPr>
                        <a:t>88.85%</a:t>
                      </a:r>
                    </a:p>
                  </a:txBody>
                  <a:tcPr/>
                </a:tc>
                <a:extLst>
                  <a:ext uri="{0D108BD9-81ED-4DB2-BD59-A6C34878D82A}">
                    <a16:rowId xmlns:a16="http://schemas.microsoft.com/office/drawing/2014/main" val="1810936235"/>
                  </a:ext>
                </a:extLst>
              </a:tr>
            </a:tbl>
          </a:graphicData>
        </a:graphic>
      </p:graphicFrame>
      <p:sp>
        <p:nvSpPr>
          <p:cNvPr id="13" name="Rectangle 12"/>
          <p:cNvSpPr/>
          <p:nvPr/>
        </p:nvSpPr>
        <p:spPr>
          <a:xfrm>
            <a:off x="2710438" y="2227338"/>
            <a:ext cx="3951723" cy="276999"/>
          </a:xfrm>
          <a:prstGeom prst="rect">
            <a:avLst/>
          </a:prstGeom>
        </p:spPr>
        <p:txBody>
          <a:bodyPr wrap="none">
            <a:spAutoFit/>
          </a:bodyPr>
          <a:lstStyle/>
          <a:p>
            <a:r>
              <a:rPr lang="en-US" sz="1200" dirty="0"/>
              <a:t>Tab.1 ZIP values of various end use loads (100V to 126V) [5]</a:t>
            </a:r>
          </a:p>
        </p:txBody>
      </p:sp>
    </p:spTree>
    <p:extLst>
      <p:ext uri="{BB962C8B-B14F-4D97-AF65-F5344CB8AC3E}">
        <p14:creationId xmlns:p14="http://schemas.microsoft.com/office/powerpoint/2010/main" val="2370114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latin typeface="Times" panose="02020603050405020304" pitchFamily="18" charset="0"/>
              <a:cs typeface="Times" panose="02020603050405020304" pitchFamily="18" charset="0"/>
            </a:endParaRPr>
          </a:p>
        </p:txBody>
      </p:sp>
      <p:sp>
        <p:nvSpPr>
          <p:cNvPr id="27" name="Rectangle 2"/>
          <p:cNvSpPr>
            <a:spLocks noGrp="1" noChangeArrowheads="1"/>
          </p:cNvSpPr>
          <p:nvPr>
            <p:ph type="title"/>
          </p:nvPr>
        </p:nvSpPr>
        <p:spPr>
          <a:xfrm>
            <a:off x="206697" y="-29509"/>
            <a:ext cx="8229600" cy="758809"/>
          </a:xfrm>
        </p:spPr>
        <p:txBody>
          <a:bodyPr/>
          <a:lstStyle/>
          <a:p>
            <a:r>
              <a:rPr lang="en-US" altLang="zh-CN" sz="2800" dirty="0">
                <a:latin typeface="Times" panose="02020603050405020304" pitchFamily="18" charset="0"/>
                <a:cs typeface="Times" panose="02020603050405020304" pitchFamily="18" charset="0"/>
              </a:rPr>
              <a:t>CVR: benefits </a:t>
            </a:r>
            <a:endParaRPr lang="zh-CN" altLang="zh-CN" sz="2800" dirty="0">
              <a:latin typeface="Times" panose="02020603050405020304" pitchFamily="18" charset="0"/>
              <a:cs typeface="Times" panose="02020603050405020304" pitchFamily="18" charset="0"/>
            </a:endParaRPr>
          </a:p>
        </p:txBody>
      </p:sp>
      <p:sp>
        <p:nvSpPr>
          <p:cNvPr id="31" name="Rectangle 3"/>
          <p:cNvSpPr>
            <a:spLocks noChangeArrowheads="1"/>
          </p:cNvSpPr>
          <p:nvPr/>
        </p:nvSpPr>
        <p:spPr bwMode="auto">
          <a:xfrm>
            <a:off x="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panose="02020603050405020304" pitchFamily="18" charset="0"/>
              <a:cs typeface="Times" panose="02020603050405020304" pitchFamily="18" charset="0"/>
            </a:endParaRPr>
          </a:p>
        </p:txBody>
      </p:sp>
      <p:sp>
        <p:nvSpPr>
          <p:cNvPr id="33" name="TextBox 32"/>
          <p:cNvSpPr txBox="1"/>
          <p:nvPr/>
        </p:nvSpPr>
        <p:spPr>
          <a:xfrm>
            <a:off x="145604" y="6114002"/>
            <a:ext cx="8890412"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[6]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p:sp>
        <p:nvSpPr>
          <p:cNvPr id="32" name="TextBox 31"/>
          <p:cNvSpPr txBox="1"/>
          <p:nvPr/>
        </p:nvSpPr>
        <p:spPr>
          <a:xfrm>
            <a:off x="152400" y="651937"/>
            <a:ext cx="8534400" cy="5262979"/>
          </a:xfrm>
          <a:prstGeom prst="rect">
            <a:avLst/>
          </a:prstGeom>
          <a:noFill/>
        </p:spPr>
        <p:txBody>
          <a:bodyPr wrap="square" rtlCol="0">
            <a:spAutoFit/>
          </a:bodyPr>
          <a:lstStyle/>
          <a:p>
            <a:pPr algn="just"/>
            <a:r>
              <a:rPr lang="en-US" dirty="0"/>
              <a:t>Consumers can benefit from the reduced energy consumption from CVR. Utilities may lose revenues, which is a common problem for many demand response programs.  </a:t>
            </a:r>
          </a:p>
          <a:p>
            <a:pPr algn="just"/>
            <a:endParaRPr lang="en-US" dirty="0"/>
          </a:p>
          <a:p>
            <a:pPr algn="just"/>
            <a:r>
              <a:rPr lang="en-US" dirty="0"/>
              <a:t>The CVR benefits for utilities can be summarized as [6]:</a:t>
            </a:r>
          </a:p>
          <a:p>
            <a:pPr marL="800100" lvl="1" indent="-342900" algn="just">
              <a:buFont typeface="Arial" panose="020B0604020202020204" pitchFamily="34" charset="0"/>
              <a:buChar char="•"/>
            </a:pPr>
            <a:r>
              <a:rPr lang="en-US" dirty="0"/>
              <a:t>Peak loading relief of distribution systems</a:t>
            </a:r>
          </a:p>
          <a:p>
            <a:pPr marL="800100" lvl="1" indent="-342900" algn="just">
              <a:buFont typeface="Arial" panose="020B0604020202020204" pitchFamily="34" charset="0"/>
              <a:buChar char="•"/>
            </a:pPr>
            <a:r>
              <a:rPr lang="en-US" dirty="0"/>
              <a:t>Net loss reduction considering both the transformers and distribution lines </a:t>
            </a:r>
          </a:p>
          <a:p>
            <a:pPr marL="800100" lvl="1" indent="-342900" algn="just">
              <a:buFont typeface="Arial" panose="020B0604020202020204" pitchFamily="34" charset="0"/>
              <a:buChar char="•"/>
            </a:pPr>
            <a:r>
              <a:rPr lang="en-US" dirty="0"/>
              <a:t>Potential incentives and requirements from regulatory bodies (e.g., California Public Utilities Commission)</a:t>
            </a:r>
          </a:p>
          <a:p>
            <a:pPr marL="800100" lvl="1" indent="-342900" algn="just">
              <a:buFont typeface="Arial" panose="020B0604020202020204" pitchFamily="34" charset="0"/>
              <a:buChar char="•"/>
            </a:pPr>
            <a:r>
              <a:rPr lang="en-US" dirty="0"/>
              <a:t>Increase social welfare such as fuel consumption and emission reduction</a:t>
            </a:r>
          </a:p>
          <a:p>
            <a:pPr marL="800100" lvl="1" indent="-342900" algn="just">
              <a:buFont typeface="Arial" panose="020B0604020202020204" pitchFamily="34" charset="0"/>
              <a:buChar char="•"/>
            </a:pPr>
            <a:r>
              <a:rPr lang="en-US" dirty="0"/>
              <a:t>Combine with system improvements to achieve optimal Volt/VAR control</a:t>
            </a:r>
          </a:p>
        </p:txBody>
      </p:sp>
    </p:spTree>
    <p:extLst>
      <p:ext uri="{BB962C8B-B14F-4D97-AF65-F5344CB8AC3E}">
        <p14:creationId xmlns:p14="http://schemas.microsoft.com/office/powerpoint/2010/main" val="374019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lstStyle/>
          <a:p>
            <a:r>
              <a:rPr lang="en-US" sz="2800" dirty="0">
                <a:latin typeface="Times New Roman" panose="02020603050405020304" pitchFamily="18" charset="0"/>
                <a:cs typeface="Times New Roman" panose="02020603050405020304" pitchFamily="18" charset="0"/>
              </a:rPr>
              <a:t>Contents</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8600" y="759797"/>
            <a:ext cx="8763000" cy="5078313"/>
          </a:xfrm>
          <a:prstGeom prst="rect">
            <a:avLst/>
          </a:prstGeom>
          <a:noFill/>
        </p:spPr>
        <p:txBody>
          <a:bodyPr wrap="square" rtlCol="0">
            <a:spAutoFit/>
          </a:bodyPr>
          <a:lstStyle/>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Introduction of </a:t>
            </a:r>
            <a:r>
              <a:rPr lang="en-US" dirty="0"/>
              <a:t>Voltage/VAR Control (VVC)</a:t>
            </a: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concept of VVC</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VVC devices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Control Architecture of VVC</a:t>
            </a:r>
          </a:p>
          <a:p>
            <a:pPr marL="1428750" lvl="2" indent="-514350" algn="just">
              <a:buFont typeface="Arial" panose="020B0604020202020204" pitchFamily="34" charset="0"/>
              <a:buChar char="•"/>
            </a:pPr>
            <a:r>
              <a:rPr lang="en-US" sz="2000" dirty="0"/>
              <a:t>Decentralized (local) VVC</a:t>
            </a:r>
          </a:p>
          <a:p>
            <a:pPr marL="1428750" lvl="2" indent="-514350" algn="just">
              <a:buFont typeface="Arial" panose="020B0604020202020204" pitchFamily="34" charset="0"/>
              <a:buChar char="•"/>
            </a:pPr>
            <a:r>
              <a:rPr lang="en-US" sz="2000" dirty="0"/>
              <a:t>Centralized VVC </a:t>
            </a:r>
          </a:p>
          <a:p>
            <a:pPr marL="1428750" lvl="2" indent="-514350" algn="just">
              <a:buFont typeface="Arial" panose="020B0604020202020204" pitchFamily="34" charset="0"/>
              <a:buChar char="•"/>
            </a:pPr>
            <a:r>
              <a:rPr lang="en-US" sz="2000" dirty="0"/>
              <a:t>Hierarchical VVC</a:t>
            </a:r>
            <a:endParaRPr lang="en-US" sz="20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Voltage/VAR optimization (VVO)</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Conservation voltage reduction (CVR)</a:t>
            </a:r>
          </a:p>
          <a:p>
            <a:pPr lvl="1"/>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Literature Review</a:t>
            </a:r>
          </a:p>
          <a:p>
            <a:pPr marL="800100" lvl="1" indent="-342900">
              <a:buFont typeface="Arial" panose="020B0604020202020204" pitchFamily="34" charset="0"/>
              <a:buChar char="•"/>
            </a:pPr>
            <a:r>
              <a:rPr lang="en-US" dirty="0"/>
              <a:t>Model predictive control (MPC)-based VVO (centralized, w/o PV inverter)</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Multi-stage VVO (</a:t>
            </a:r>
            <a:r>
              <a:rPr lang="en-US" dirty="0"/>
              <a:t>hierarchical, w/ PV inverter</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33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76640" y="5852786"/>
            <a:ext cx="2133600" cy="365125"/>
          </a:xfrm>
        </p:spPr>
        <p:txBody>
          <a:bodyPr/>
          <a:lstStyle/>
          <a:p>
            <a:fld id="{179A9A4E-4C82-4D44-9372-C31BB3818094}" type="slidenum">
              <a:rPr lang="en-US" smtClean="0">
                <a:latin typeface="Times" panose="02020603050405020304" pitchFamily="18" charset="0"/>
                <a:cs typeface="Times" panose="02020603050405020304" pitchFamily="18" charset="0"/>
              </a:rPr>
              <a:pPr/>
              <a:t>20</a:t>
            </a:fld>
            <a:endParaRPr lang="en-US" dirty="0">
              <a:latin typeface="Times" panose="02020603050405020304" pitchFamily="18" charset="0"/>
              <a:cs typeface="Times" panose="02020603050405020304" pitchFamily="18" charset="0"/>
            </a:endParaRPr>
          </a:p>
        </p:txBody>
      </p:sp>
      <p:sp>
        <p:nvSpPr>
          <p:cNvPr id="5" name="Text Placeholder 4"/>
          <p:cNvSpPr>
            <a:spLocks noGrp="1"/>
          </p:cNvSpPr>
          <p:nvPr>
            <p:ph type="body" sz="quarter" idx="10"/>
          </p:nvPr>
        </p:nvSpPr>
        <p:spPr/>
        <p:txBody>
          <a:bodyPr/>
          <a:lstStyle/>
          <a:p>
            <a:endParaRPr lang="en-US">
              <a:latin typeface="Times" panose="02020603050405020304" pitchFamily="18" charset="0"/>
              <a:cs typeface="Times" panose="02020603050405020304" pitchFamily="18" charset="0"/>
            </a:endParaRPr>
          </a:p>
        </p:txBody>
      </p:sp>
      <p:grpSp>
        <p:nvGrpSpPr>
          <p:cNvPr id="6" name="组合 20"/>
          <p:cNvGrpSpPr/>
          <p:nvPr/>
        </p:nvGrpSpPr>
        <p:grpSpPr>
          <a:xfrm>
            <a:off x="5922635" y="2009102"/>
            <a:ext cx="3059817" cy="2704060"/>
            <a:chOff x="2339752" y="909514"/>
            <a:chExt cx="4392488" cy="3816424"/>
          </a:xfrm>
        </p:grpSpPr>
        <p:sp>
          <p:nvSpPr>
            <p:cNvPr id="7" name="任意多边形 16"/>
            <p:cNvSpPr/>
            <p:nvPr/>
          </p:nvSpPr>
          <p:spPr>
            <a:xfrm>
              <a:off x="2796988" y="1423147"/>
              <a:ext cx="3146612" cy="2826124"/>
            </a:xfrm>
            <a:custGeom>
              <a:avLst/>
              <a:gdLst>
                <a:gd name="connsiteX0" fmla="*/ 0 w 3146612"/>
                <a:gd name="connsiteY0" fmla="*/ 2812677 h 2826124"/>
                <a:gd name="connsiteX1" fmla="*/ 1546412 w 3146612"/>
                <a:gd name="connsiteY1" fmla="*/ 2241 h 2826124"/>
                <a:gd name="connsiteX2" fmla="*/ 3146612 w 3146612"/>
                <a:gd name="connsiteY2" fmla="*/ 2826124 h 2826124"/>
                <a:gd name="connsiteX3" fmla="*/ 3146612 w 3146612"/>
                <a:gd name="connsiteY3" fmla="*/ 2826124 h 2826124"/>
              </a:gdLst>
              <a:ahLst/>
              <a:cxnLst>
                <a:cxn ang="0">
                  <a:pos x="connsiteX0" y="connsiteY0"/>
                </a:cxn>
                <a:cxn ang="0">
                  <a:pos x="connsiteX1" y="connsiteY1"/>
                </a:cxn>
                <a:cxn ang="0">
                  <a:pos x="connsiteX2" y="connsiteY2"/>
                </a:cxn>
                <a:cxn ang="0">
                  <a:pos x="connsiteX3" y="connsiteY3"/>
                </a:cxn>
              </a:cxnLst>
              <a:rect l="l" t="t" r="r" b="b"/>
              <a:pathLst>
                <a:path w="3146612" h="2826124">
                  <a:moveTo>
                    <a:pt x="0" y="2812677"/>
                  </a:moveTo>
                  <a:cubicBezTo>
                    <a:pt x="510988" y="1406338"/>
                    <a:pt x="1021977" y="0"/>
                    <a:pt x="1546412" y="2241"/>
                  </a:cubicBezTo>
                  <a:cubicBezTo>
                    <a:pt x="2070847" y="4482"/>
                    <a:pt x="3146612" y="2826124"/>
                    <a:pt x="3146612" y="2826124"/>
                  </a:cubicBezTo>
                  <a:lnTo>
                    <a:pt x="3146612" y="2826124"/>
                  </a:lnTo>
                </a:path>
              </a:pathLst>
            </a:cu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schemeClr>
                </a:solidFill>
                <a:latin typeface="Times" panose="02020603050405020304" pitchFamily="18" charset="0"/>
                <a:cs typeface="Times" panose="02020603050405020304" pitchFamily="18" charset="0"/>
              </a:endParaRPr>
            </a:p>
          </p:txBody>
        </p:sp>
        <p:cxnSp>
          <p:nvCxnSpPr>
            <p:cNvPr id="8" name="直接箭头连接符 17"/>
            <p:cNvCxnSpPr/>
            <p:nvPr/>
          </p:nvCxnSpPr>
          <p:spPr>
            <a:xfrm>
              <a:off x="2339752" y="4509120"/>
              <a:ext cx="439248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8"/>
            <p:cNvCxnSpPr/>
            <p:nvPr/>
          </p:nvCxnSpPr>
          <p:spPr>
            <a:xfrm rot="5400000" flipH="1" flipV="1">
              <a:off x="504342" y="2816932"/>
              <a:ext cx="381642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任意多边形 19"/>
            <p:cNvSpPr/>
            <p:nvPr/>
          </p:nvSpPr>
          <p:spPr>
            <a:xfrm>
              <a:off x="2771800" y="2665712"/>
              <a:ext cx="623048" cy="1555376"/>
            </a:xfrm>
            <a:custGeom>
              <a:avLst/>
              <a:gdLst>
                <a:gd name="connsiteX0" fmla="*/ 0 w 623048"/>
                <a:gd name="connsiteY0" fmla="*/ 1555376 h 1555376"/>
                <a:gd name="connsiteX1" fmla="*/ 551330 w 623048"/>
                <a:gd name="connsiteY1" fmla="*/ 183776 h 1555376"/>
                <a:gd name="connsiteX2" fmla="*/ 430306 w 623048"/>
                <a:gd name="connsiteY2" fmla="*/ 452718 h 1555376"/>
              </a:gdLst>
              <a:ahLst/>
              <a:cxnLst>
                <a:cxn ang="0">
                  <a:pos x="connsiteX0" y="connsiteY0"/>
                </a:cxn>
                <a:cxn ang="0">
                  <a:pos x="connsiteX1" y="connsiteY1"/>
                </a:cxn>
                <a:cxn ang="0">
                  <a:pos x="connsiteX2" y="connsiteY2"/>
                </a:cxn>
              </a:cxnLst>
              <a:rect l="l" t="t" r="r" b="b"/>
              <a:pathLst>
                <a:path w="623048" h="1555376">
                  <a:moveTo>
                    <a:pt x="0" y="1555376"/>
                  </a:moveTo>
                  <a:cubicBezTo>
                    <a:pt x="239806" y="961464"/>
                    <a:pt x="479612" y="367552"/>
                    <a:pt x="551330" y="183776"/>
                  </a:cubicBezTo>
                  <a:cubicBezTo>
                    <a:pt x="623048" y="0"/>
                    <a:pt x="526677" y="226359"/>
                    <a:pt x="430306" y="45271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schemeClr>
                </a:solidFill>
                <a:latin typeface="Times" panose="02020603050405020304" pitchFamily="18" charset="0"/>
                <a:cs typeface="Times" panose="02020603050405020304" pitchFamily="18" charset="0"/>
              </a:endParaRPr>
            </a:p>
          </p:txBody>
        </p:sp>
        <p:cxnSp>
          <p:nvCxnSpPr>
            <p:cNvPr id="11" name="直接连接符 20"/>
            <p:cNvCxnSpPr/>
            <p:nvPr/>
          </p:nvCxnSpPr>
          <p:spPr>
            <a:xfrm flipH="1">
              <a:off x="3347864" y="2780928"/>
              <a:ext cx="454" cy="168523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21"/>
            <p:cNvCxnSpPr/>
            <p:nvPr/>
          </p:nvCxnSpPr>
          <p:spPr>
            <a:xfrm rot="16200000" flipH="1">
              <a:off x="4440787" y="3632221"/>
              <a:ext cx="1728192" cy="256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任意多边形 29"/>
            <p:cNvSpPr/>
            <p:nvPr/>
          </p:nvSpPr>
          <p:spPr>
            <a:xfrm>
              <a:off x="5292080" y="2783541"/>
              <a:ext cx="645459" cy="1465730"/>
            </a:xfrm>
            <a:custGeom>
              <a:avLst/>
              <a:gdLst>
                <a:gd name="connsiteX0" fmla="*/ 0 w 645459"/>
                <a:gd name="connsiteY0" fmla="*/ 0 h 1465730"/>
                <a:gd name="connsiteX1" fmla="*/ 645459 w 645459"/>
                <a:gd name="connsiteY1" fmla="*/ 1465730 h 1465730"/>
                <a:gd name="connsiteX2" fmla="*/ 645459 w 645459"/>
                <a:gd name="connsiteY2" fmla="*/ 1465730 h 1465730"/>
              </a:gdLst>
              <a:ahLst/>
              <a:cxnLst>
                <a:cxn ang="0">
                  <a:pos x="connsiteX0" y="connsiteY0"/>
                </a:cxn>
                <a:cxn ang="0">
                  <a:pos x="connsiteX1" y="connsiteY1"/>
                </a:cxn>
                <a:cxn ang="0">
                  <a:pos x="connsiteX2" y="connsiteY2"/>
                </a:cxn>
              </a:cxnLst>
              <a:rect l="l" t="t" r="r" b="b"/>
              <a:pathLst>
                <a:path w="645459" h="1465730">
                  <a:moveTo>
                    <a:pt x="0" y="0"/>
                  </a:moveTo>
                  <a:lnTo>
                    <a:pt x="645459" y="1465730"/>
                  </a:lnTo>
                  <a:lnTo>
                    <a:pt x="645459" y="1465730"/>
                  </a:lnTo>
                </a:path>
              </a:pathLst>
            </a:custGeom>
            <a:ln w="38100"/>
            <a:effectLst/>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dirty="0">
                <a:ln>
                  <a:solidFill>
                    <a:schemeClr val="tx1"/>
                  </a:solidFill>
                </a:ln>
                <a:solidFill>
                  <a:schemeClr val="tx1">
                    <a:lumMod val="50000"/>
                  </a:schemeClr>
                </a:solidFill>
                <a:latin typeface="Times" panose="02020603050405020304" pitchFamily="18" charset="0"/>
                <a:cs typeface="Times" panose="02020603050405020304" pitchFamily="18" charset="0"/>
              </a:endParaRPr>
            </a:p>
          </p:txBody>
        </p:sp>
        <p:cxnSp>
          <p:nvCxnSpPr>
            <p:cNvPr id="14" name="直接连接符 30"/>
            <p:cNvCxnSpPr/>
            <p:nvPr/>
          </p:nvCxnSpPr>
          <p:spPr>
            <a:xfrm rot="5400000">
              <a:off x="3131840" y="2996952"/>
              <a:ext cx="432048" cy="0"/>
            </a:xfrm>
            <a:prstGeom prst="line">
              <a:avLst/>
            </a:prstGeom>
            <a:ln w="38100"/>
            <a:effectLst/>
          </p:spPr>
          <p:style>
            <a:lnRef idx="2">
              <a:schemeClr val="dk1"/>
            </a:lnRef>
            <a:fillRef idx="0">
              <a:schemeClr val="dk1"/>
            </a:fillRef>
            <a:effectRef idx="1">
              <a:schemeClr val="dk1"/>
            </a:effectRef>
            <a:fontRef idx="minor">
              <a:schemeClr val="tx1"/>
            </a:fontRef>
          </p:style>
        </p:cxnSp>
        <p:cxnSp>
          <p:nvCxnSpPr>
            <p:cNvPr id="15" name="直接连接符 31"/>
            <p:cNvCxnSpPr/>
            <p:nvPr/>
          </p:nvCxnSpPr>
          <p:spPr>
            <a:xfrm rot="5400000">
              <a:off x="5076056" y="2996952"/>
              <a:ext cx="432048" cy="0"/>
            </a:xfrm>
            <a:prstGeom prst="line">
              <a:avLst/>
            </a:prstGeom>
            <a:ln w="38100"/>
            <a:effectLst/>
          </p:spPr>
          <p:style>
            <a:lnRef idx="2">
              <a:schemeClr val="dk1"/>
            </a:lnRef>
            <a:fillRef idx="0">
              <a:schemeClr val="dk1"/>
            </a:fillRef>
            <a:effectRef idx="1">
              <a:schemeClr val="dk1"/>
            </a:effectRef>
            <a:fontRef idx="minor">
              <a:schemeClr val="tx1"/>
            </a:fontRef>
          </p:style>
        </p:cxnSp>
        <p:sp>
          <p:nvSpPr>
            <p:cNvPr id="16" name="任意多边形 32"/>
            <p:cNvSpPr/>
            <p:nvPr/>
          </p:nvSpPr>
          <p:spPr>
            <a:xfrm>
              <a:off x="3334871" y="1797424"/>
              <a:ext cx="1949823" cy="1416423"/>
            </a:xfrm>
            <a:custGeom>
              <a:avLst/>
              <a:gdLst>
                <a:gd name="connsiteX0" fmla="*/ 0 w 1949823"/>
                <a:gd name="connsiteY0" fmla="*/ 1416423 h 1416423"/>
                <a:gd name="connsiteX1" fmla="*/ 981635 w 1949823"/>
                <a:gd name="connsiteY1" fmla="*/ 4482 h 1416423"/>
                <a:gd name="connsiteX2" fmla="*/ 1949823 w 1949823"/>
                <a:gd name="connsiteY2" fmla="*/ 1389529 h 1416423"/>
              </a:gdLst>
              <a:ahLst/>
              <a:cxnLst>
                <a:cxn ang="0">
                  <a:pos x="connsiteX0" y="connsiteY0"/>
                </a:cxn>
                <a:cxn ang="0">
                  <a:pos x="connsiteX1" y="connsiteY1"/>
                </a:cxn>
                <a:cxn ang="0">
                  <a:pos x="connsiteX2" y="connsiteY2"/>
                </a:cxn>
              </a:cxnLst>
              <a:rect l="l" t="t" r="r" b="b"/>
              <a:pathLst>
                <a:path w="1949823" h="1416423">
                  <a:moveTo>
                    <a:pt x="0" y="1416423"/>
                  </a:moveTo>
                  <a:cubicBezTo>
                    <a:pt x="328332" y="712693"/>
                    <a:pt x="656665" y="8964"/>
                    <a:pt x="981635" y="4482"/>
                  </a:cubicBezTo>
                  <a:cubicBezTo>
                    <a:pt x="1306605" y="0"/>
                    <a:pt x="1628214" y="694764"/>
                    <a:pt x="1949823" y="1389529"/>
                  </a:cubicBezTo>
                </a:path>
              </a:pathLst>
            </a:custGeom>
            <a:ln w="38100"/>
            <a:effectLst/>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solidFill>
                  <a:schemeClr val="tx1">
                    <a:lumMod val="50000"/>
                  </a:schemeClr>
                </a:solidFill>
                <a:latin typeface="Times" panose="02020603050405020304" pitchFamily="18" charset="0"/>
                <a:cs typeface="Times" panose="02020603050405020304" pitchFamily="18" charset="0"/>
              </a:endParaRPr>
            </a:p>
          </p:txBody>
        </p:sp>
      </p:grpSp>
      <p:sp>
        <p:nvSpPr>
          <p:cNvPr id="17" name="TextBox 16"/>
          <p:cNvSpPr txBox="1"/>
          <p:nvPr/>
        </p:nvSpPr>
        <p:spPr>
          <a:xfrm rot="10800000">
            <a:off x="5334001" y="1600200"/>
            <a:ext cx="430887" cy="2887329"/>
          </a:xfrm>
          <a:prstGeom prst="rect">
            <a:avLst/>
          </a:prstGeom>
          <a:noFill/>
        </p:spPr>
        <p:txBody>
          <a:bodyPr vert="eaVert" wrap="square" rtlCol="0">
            <a:spAutoFit/>
          </a:bodyPr>
          <a:lstStyle/>
          <a:p>
            <a:r>
              <a:rPr lang="en-US" altLang="zh-CN" sz="1600" b="1" dirty="0">
                <a:solidFill>
                  <a:schemeClr val="tx1">
                    <a:lumMod val="50000"/>
                  </a:schemeClr>
                </a:solidFill>
                <a:latin typeface="Times" panose="02020603050405020304" pitchFamily="18" charset="0"/>
                <a:cs typeface="Times" panose="02020603050405020304" pitchFamily="18" charset="0"/>
              </a:rPr>
              <a:t>Load  Consumption</a:t>
            </a:r>
            <a:endParaRPr lang="zh-CN" altLang="en-US" sz="1600" b="1" dirty="0">
              <a:solidFill>
                <a:schemeClr val="tx1">
                  <a:lumMod val="50000"/>
                </a:schemeClr>
              </a:solidFill>
              <a:latin typeface="Times" panose="02020603050405020304" pitchFamily="18" charset="0"/>
              <a:cs typeface="Times" panose="02020603050405020304" pitchFamily="18" charset="0"/>
            </a:endParaRPr>
          </a:p>
        </p:txBody>
      </p:sp>
      <p:sp>
        <p:nvSpPr>
          <p:cNvPr id="18" name="TextBox 17"/>
          <p:cNvSpPr txBox="1"/>
          <p:nvPr/>
        </p:nvSpPr>
        <p:spPr>
          <a:xfrm>
            <a:off x="7032130" y="4587308"/>
            <a:ext cx="1098420" cy="338554"/>
          </a:xfrm>
          <a:prstGeom prst="rect">
            <a:avLst/>
          </a:prstGeom>
          <a:noFill/>
        </p:spPr>
        <p:txBody>
          <a:bodyPr wrap="square" rtlCol="0">
            <a:spAutoFit/>
          </a:bodyPr>
          <a:lstStyle/>
          <a:p>
            <a:r>
              <a:rPr lang="en-US" altLang="zh-CN" sz="1600" b="1" dirty="0">
                <a:solidFill>
                  <a:schemeClr val="tx1">
                    <a:lumMod val="50000"/>
                  </a:schemeClr>
                </a:solidFill>
                <a:latin typeface="Times" panose="02020603050405020304" pitchFamily="18" charset="0"/>
                <a:cs typeface="Times" panose="02020603050405020304" pitchFamily="18" charset="0"/>
              </a:rPr>
              <a:t>Time</a:t>
            </a:r>
            <a:endParaRPr lang="zh-CN" altLang="en-US" sz="1600" b="1" dirty="0">
              <a:solidFill>
                <a:schemeClr val="tx1">
                  <a:lumMod val="50000"/>
                </a:schemeClr>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6830311" y="1919297"/>
                <a:ext cx="1013608" cy="396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chemeClr val="tx1">
                                  <a:lumMod val="50000"/>
                                </a:schemeClr>
                              </a:solidFill>
                              <a:latin typeface="Cambria Math" panose="02040503050406030204" pitchFamily="18" charset="0"/>
                              <a:cs typeface="Times" panose="02020603050405020304" pitchFamily="18" charset="0"/>
                            </a:rPr>
                          </m:ctrlPr>
                        </m:sSubPr>
                        <m:e>
                          <m:r>
                            <a:rPr lang="en-US" altLang="zh-CN" sz="1800" b="1" i="1" smtClean="0">
                              <a:solidFill>
                                <a:schemeClr val="tx1">
                                  <a:lumMod val="50000"/>
                                </a:schemeClr>
                              </a:solidFill>
                              <a:latin typeface="Cambria Math" panose="02040503050406030204" pitchFamily="18" charset="0"/>
                              <a:cs typeface="Times" panose="02020603050405020304" pitchFamily="18" charset="0"/>
                            </a:rPr>
                            <m:t>𝑷</m:t>
                          </m:r>
                        </m:e>
                        <m:sub>
                          <m:r>
                            <a:rPr lang="en-US" altLang="zh-CN" sz="1800" b="1" i="1" smtClean="0">
                              <a:solidFill>
                                <a:schemeClr val="tx1">
                                  <a:lumMod val="50000"/>
                                </a:schemeClr>
                              </a:solidFill>
                              <a:latin typeface="Cambria Math" panose="02040503050406030204" pitchFamily="18" charset="0"/>
                              <a:cs typeface="Times" panose="02020603050405020304" pitchFamily="18" charset="0"/>
                            </a:rPr>
                            <m:t>𝑪𝑽𝑹</m:t>
                          </m:r>
                          <m:r>
                            <a:rPr lang="en-US" altLang="zh-CN" sz="1800" b="1" i="1" smtClean="0">
                              <a:solidFill>
                                <a:schemeClr val="tx1">
                                  <a:lumMod val="50000"/>
                                </a:schemeClr>
                              </a:solidFill>
                              <a:latin typeface="Cambria Math" panose="02040503050406030204" pitchFamily="18" charset="0"/>
                              <a:cs typeface="Times" panose="02020603050405020304" pitchFamily="18" charset="0"/>
                            </a:rPr>
                            <m:t>(</m:t>
                          </m:r>
                          <m:r>
                            <a:rPr lang="en-US" altLang="zh-CN" sz="1800" b="1" i="1" smtClean="0">
                              <a:solidFill>
                                <a:schemeClr val="tx1">
                                  <a:lumMod val="50000"/>
                                </a:schemeClr>
                              </a:solidFill>
                              <a:latin typeface="Cambria Math" panose="02040503050406030204" pitchFamily="18" charset="0"/>
                              <a:cs typeface="Times" panose="02020603050405020304" pitchFamily="18" charset="0"/>
                            </a:rPr>
                            <m:t>𝒐𝒇𝒇</m:t>
                          </m:r>
                          <m:r>
                            <a:rPr lang="en-US" altLang="zh-CN" sz="1800" b="1" i="1" smtClean="0">
                              <a:solidFill>
                                <a:schemeClr val="tx1">
                                  <a:lumMod val="50000"/>
                                </a:schemeClr>
                              </a:solidFill>
                              <a:latin typeface="Cambria Math" panose="02040503050406030204" pitchFamily="18" charset="0"/>
                              <a:cs typeface="Times" panose="02020603050405020304" pitchFamily="18" charset="0"/>
                            </a:rPr>
                            <m:t>)</m:t>
                          </m:r>
                        </m:sub>
                      </m:sSub>
                    </m:oMath>
                  </m:oMathPara>
                </a14:m>
                <a:endParaRPr lang="zh-CN" altLang="en-US" sz="1800" b="1" dirty="0">
                  <a:solidFill>
                    <a:schemeClr val="tx1">
                      <a:lumMod val="50000"/>
                    </a:schemeClr>
                  </a:solidFill>
                  <a:latin typeface="Times" panose="02020603050405020304" pitchFamily="18" charset="0"/>
                  <a:cs typeface="Times"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830311" y="1919297"/>
                <a:ext cx="1013608" cy="396006"/>
              </a:xfrm>
              <a:prstGeom prst="rect">
                <a:avLst/>
              </a:prstGeom>
              <a:blipFill>
                <a:blip r:embed="rId2"/>
                <a:stretch>
                  <a:fillRect r="-7186" b="-9231"/>
                </a:stretch>
              </a:blipFill>
            </p:spPr>
            <p:txBody>
              <a:bodyPr/>
              <a:lstStyle/>
              <a:p>
                <a:r>
                  <a:rPr lang="en-US">
                    <a:noFill/>
                  </a:rPr>
                  <a:t> </a:t>
                </a:r>
              </a:p>
            </p:txBody>
          </p:sp>
        </mc:Fallback>
      </mc:AlternateContent>
      <p:sp>
        <p:nvSpPr>
          <p:cNvPr id="23" name="TextBox 22"/>
          <p:cNvSpPr txBox="1"/>
          <p:nvPr/>
        </p:nvSpPr>
        <p:spPr>
          <a:xfrm>
            <a:off x="6248400" y="4289994"/>
            <a:ext cx="652396" cy="276999"/>
          </a:xfrm>
          <a:prstGeom prst="rect">
            <a:avLst/>
          </a:prstGeom>
          <a:noFill/>
        </p:spPr>
        <p:txBody>
          <a:bodyPr wrap="square" rtlCol="0">
            <a:spAutoFit/>
          </a:bodyPr>
          <a:lstStyle/>
          <a:p>
            <a:r>
              <a:rPr lang="en-US" altLang="zh-CN" sz="1200" b="1" dirty="0">
                <a:solidFill>
                  <a:schemeClr val="tx1">
                    <a:lumMod val="50000"/>
                  </a:schemeClr>
                </a:solidFill>
                <a:latin typeface="Times" panose="02020603050405020304" pitchFamily="18" charset="0"/>
                <a:cs typeface="Times" panose="02020603050405020304" pitchFamily="18" charset="0"/>
              </a:rPr>
              <a:t>T1</a:t>
            </a:r>
            <a:endParaRPr lang="zh-CN" altLang="en-US" sz="1200" b="1" dirty="0">
              <a:solidFill>
                <a:schemeClr val="tx1">
                  <a:lumMod val="50000"/>
                </a:schemeClr>
              </a:solidFill>
              <a:latin typeface="Times" panose="02020603050405020304" pitchFamily="18" charset="0"/>
              <a:cs typeface="Times" panose="02020603050405020304" pitchFamily="18" charset="0"/>
            </a:endParaRPr>
          </a:p>
        </p:txBody>
      </p:sp>
      <p:sp>
        <p:nvSpPr>
          <p:cNvPr id="24" name="TextBox 23"/>
          <p:cNvSpPr txBox="1"/>
          <p:nvPr/>
        </p:nvSpPr>
        <p:spPr>
          <a:xfrm>
            <a:off x="7038884" y="4272480"/>
            <a:ext cx="652396" cy="276999"/>
          </a:xfrm>
          <a:prstGeom prst="rect">
            <a:avLst/>
          </a:prstGeom>
          <a:noFill/>
        </p:spPr>
        <p:txBody>
          <a:bodyPr wrap="square" rtlCol="0">
            <a:spAutoFit/>
          </a:bodyPr>
          <a:lstStyle/>
          <a:p>
            <a:r>
              <a:rPr lang="en-US" altLang="zh-CN" sz="1200" b="1" dirty="0">
                <a:solidFill>
                  <a:schemeClr val="tx1">
                    <a:lumMod val="50000"/>
                  </a:schemeClr>
                </a:solidFill>
                <a:latin typeface="Times" panose="02020603050405020304" pitchFamily="18" charset="0"/>
                <a:cs typeface="Times" panose="02020603050405020304" pitchFamily="18" charset="0"/>
              </a:rPr>
              <a:t>T2</a:t>
            </a:r>
            <a:endParaRPr lang="zh-CN" altLang="en-US" sz="1200" b="1" dirty="0">
              <a:solidFill>
                <a:schemeClr val="tx1">
                  <a:lumMod val="50000"/>
                </a:schemeClr>
              </a:solidFill>
              <a:latin typeface="Times" panose="02020603050405020304" pitchFamily="18" charset="0"/>
              <a:cs typeface="Times" panose="02020603050405020304" pitchFamily="18" charset="0"/>
            </a:endParaRPr>
          </a:p>
        </p:txBody>
      </p:sp>
      <p:sp>
        <p:nvSpPr>
          <p:cNvPr id="25" name="TextBox 24"/>
          <p:cNvSpPr txBox="1"/>
          <p:nvPr/>
        </p:nvSpPr>
        <p:spPr>
          <a:xfrm>
            <a:off x="8336892" y="4289994"/>
            <a:ext cx="652396" cy="276999"/>
          </a:xfrm>
          <a:prstGeom prst="rect">
            <a:avLst/>
          </a:prstGeom>
          <a:noFill/>
        </p:spPr>
        <p:txBody>
          <a:bodyPr wrap="square" rtlCol="0">
            <a:spAutoFit/>
          </a:bodyPr>
          <a:lstStyle/>
          <a:p>
            <a:r>
              <a:rPr lang="en-US" altLang="zh-CN" sz="1200" b="1" dirty="0">
                <a:solidFill>
                  <a:schemeClr val="tx1">
                    <a:lumMod val="50000"/>
                  </a:schemeClr>
                </a:solidFill>
                <a:latin typeface="Times" panose="02020603050405020304" pitchFamily="18" charset="0"/>
                <a:cs typeface="Times" panose="02020603050405020304" pitchFamily="18" charset="0"/>
              </a:rPr>
              <a:t>T3</a:t>
            </a:r>
            <a:endParaRPr lang="zh-CN" altLang="en-US" sz="1200" b="1" dirty="0">
              <a:solidFill>
                <a:schemeClr val="tx1">
                  <a:lumMod val="50000"/>
                </a:schemeClr>
              </a:solidFill>
              <a:latin typeface="Times" panose="02020603050405020304" pitchFamily="18" charset="0"/>
              <a:cs typeface="Times" panose="02020603050405020304" pitchFamily="18" charset="0"/>
            </a:endParaRPr>
          </a:p>
        </p:txBody>
      </p:sp>
      <p:sp>
        <p:nvSpPr>
          <p:cNvPr id="27" name="Rectangle 2"/>
          <p:cNvSpPr>
            <a:spLocks noGrp="1" noChangeArrowheads="1"/>
          </p:cNvSpPr>
          <p:nvPr>
            <p:ph type="title"/>
          </p:nvPr>
        </p:nvSpPr>
        <p:spPr>
          <a:xfrm>
            <a:off x="206697" y="-29509"/>
            <a:ext cx="8229600" cy="758809"/>
          </a:xfrm>
        </p:spPr>
        <p:txBody>
          <a:bodyPr/>
          <a:lstStyle/>
          <a:p>
            <a:r>
              <a:rPr lang="en-US" altLang="zh-CN" sz="2800" dirty="0">
                <a:latin typeface="Times" panose="02020603050405020304" pitchFamily="18" charset="0"/>
                <a:cs typeface="Times" panose="02020603050405020304" pitchFamily="18" charset="0"/>
              </a:rPr>
              <a:t>CVR: effect assessment</a:t>
            </a:r>
            <a:endParaRPr lang="zh-CN" altLang="zh-CN" sz="2800" dirty="0">
              <a:latin typeface="Times" panose="02020603050405020304" pitchFamily="18" charset="0"/>
              <a:cs typeface="Times" panose="02020603050405020304" pitchFamily="18" charset="0"/>
            </a:endParaRPr>
          </a:p>
        </p:txBody>
      </p:sp>
      <p:sp>
        <p:nvSpPr>
          <p:cNvPr id="31" name="Rectangle 3"/>
          <p:cNvSpPr>
            <a:spLocks noChangeArrowheads="1"/>
          </p:cNvSpPr>
          <p:nvPr/>
        </p:nvSpPr>
        <p:spPr bwMode="auto">
          <a:xfrm>
            <a:off x="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panose="02020603050405020304" pitchFamily="18" charset="0"/>
              <a:cs typeface="Times" panose="02020603050405020304" pitchFamily="18" charset="0"/>
            </a:endParaRPr>
          </a:p>
        </p:txBody>
      </p:sp>
      <p:sp>
        <p:nvSpPr>
          <p:cNvPr id="33" name="TextBox 32"/>
          <p:cNvSpPr txBox="1"/>
          <p:nvPr/>
        </p:nvSpPr>
        <p:spPr>
          <a:xfrm>
            <a:off x="145604" y="6114002"/>
            <a:ext cx="8890412"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[6]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6830311" y="3030912"/>
                <a:ext cx="1013608" cy="3960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chemeClr val="tx1">
                                  <a:lumMod val="50000"/>
                                </a:schemeClr>
                              </a:solidFill>
                              <a:latin typeface="Cambria Math" panose="02040503050406030204" pitchFamily="18" charset="0"/>
                              <a:cs typeface="Times" panose="02020603050405020304" pitchFamily="18" charset="0"/>
                            </a:rPr>
                          </m:ctrlPr>
                        </m:sSubPr>
                        <m:e>
                          <m:r>
                            <a:rPr lang="en-US" altLang="zh-CN" sz="1800" b="1" i="1" smtClean="0">
                              <a:solidFill>
                                <a:schemeClr val="tx1">
                                  <a:lumMod val="50000"/>
                                </a:schemeClr>
                              </a:solidFill>
                              <a:latin typeface="Cambria Math" panose="02040503050406030204" pitchFamily="18" charset="0"/>
                              <a:cs typeface="Times" panose="02020603050405020304" pitchFamily="18" charset="0"/>
                            </a:rPr>
                            <m:t>𝑷</m:t>
                          </m:r>
                        </m:e>
                        <m:sub>
                          <m:r>
                            <a:rPr lang="en-US" altLang="zh-CN" sz="1800" b="1" i="1" smtClean="0">
                              <a:solidFill>
                                <a:schemeClr val="tx1">
                                  <a:lumMod val="50000"/>
                                </a:schemeClr>
                              </a:solidFill>
                              <a:latin typeface="Cambria Math" panose="02040503050406030204" pitchFamily="18" charset="0"/>
                              <a:cs typeface="Times" panose="02020603050405020304" pitchFamily="18" charset="0"/>
                            </a:rPr>
                            <m:t>𝑪𝑽𝑹</m:t>
                          </m:r>
                          <m:r>
                            <a:rPr lang="en-US" altLang="zh-CN" sz="1800" b="1" i="1" smtClean="0">
                              <a:solidFill>
                                <a:schemeClr val="tx1">
                                  <a:lumMod val="50000"/>
                                </a:schemeClr>
                              </a:solidFill>
                              <a:latin typeface="Cambria Math" panose="02040503050406030204" pitchFamily="18" charset="0"/>
                              <a:cs typeface="Times" panose="02020603050405020304" pitchFamily="18" charset="0"/>
                            </a:rPr>
                            <m:t>(</m:t>
                          </m:r>
                          <m:r>
                            <a:rPr lang="en-US" altLang="zh-CN" sz="1800" b="1" i="1" smtClean="0">
                              <a:solidFill>
                                <a:schemeClr val="tx1">
                                  <a:lumMod val="50000"/>
                                </a:schemeClr>
                              </a:solidFill>
                              <a:latin typeface="Cambria Math" panose="02040503050406030204" pitchFamily="18" charset="0"/>
                              <a:cs typeface="Times" panose="02020603050405020304" pitchFamily="18" charset="0"/>
                            </a:rPr>
                            <m:t>𝒐𝒏</m:t>
                          </m:r>
                          <m:r>
                            <a:rPr lang="en-US" altLang="zh-CN" sz="1800" b="1" i="1" smtClean="0">
                              <a:solidFill>
                                <a:schemeClr val="tx1">
                                  <a:lumMod val="50000"/>
                                </a:schemeClr>
                              </a:solidFill>
                              <a:latin typeface="Cambria Math" panose="02040503050406030204" pitchFamily="18" charset="0"/>
                              <a:cs typeface="Times" panose="02020603050405020304" pitchFamily="18" charset="0"/>
                            </a:rPr>
                            <m:t>)</m:t>
                          </m:r>
                        </m:sub>
                      </m:sSub>
                    </m:oMath>
                  </m:oMathPara>
                </a14:m>
                <a:endParaRPr lang="zh-CN" altLang="en-US" sz="1800" b="1" dirty="0">
                  <a:solidFill>
                    <a:schemeClr val="tx1">
                      <a:lumMod val="50000"/>
                    </a:schemeClr>
                  </a:solidFill>
                  <a:latin typeface="Times" panose="02020603050405020304" pitchFamily="18" charset="0"/>
                  <a:cs typeface="Times" panose="02020603050405020304" pitchFamily="18"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830311" y="3030912"/>
                <a:ext cx="1013608" cy="396006"/>
              </a:xfrm>
              <a:prstGeom prst="rect">
                <a:avLst/>
              </a:prstGeom>
              <a:blipFill>
                <a:blip r:embed="rId3"/>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8563" y="3432746"/>
                <a:ext cx="1013608"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chemeClr val="tx1">
                                  <a:lumMod val="50000"/>
                                </a:schemeClr>
                              </a:solidFill>
                              <a:latin typeface="Cambria Math" panose="02040503050406030204" pitchFamily="18" charset="0"/>
                              <a:cs typeface="Times" panose="02020603050405020304" pitchFamily="18" charset="0"/>
                            </a:rPr>
                          </m:ctrlPr>
                        </m:sSubPr>
                        <m:e>
                          <m:r>
                            <a:rPr lang="en-US" altLang="zh-CN" sz="1800" b="1" i="1" smtClean="0">
                              <a:solidFill>
                                <a:schemeClr val="tx1">
                                  <a:lumMod val="50000"/>
                                </a:schemeClr>
                              </a:solidFill>
                              <a:latin typeface="Cambria Math" panose="02040503050406030204" pitchFamily="18" charset="0"/>
                              <a:cs typeface="Times" panose="02020603050405020304" pitchFamily="18" charset="0"/>
                            </a:rPr>
                            <m:t>𝑷</m:t>
                          </m:r>
                        </m:e>
                        <m:sub>
                          <m:r>
                            <a:rPr lang="en-US" altLang="zh-CN" sz="1800" b="1" i="1" smtClean="0">
                              <a:solidFill>
                                <a:schemeClr val="tx1">
                                  <a:lumMod val="50000"/>
                                </a:schemeClr>
                              </a:solidFill>
                              <a:latin typeface="Cambria Math" panose="02040503050406030204" pitchFamily="18" charset="0"/>
                              <a:cs typeface="Times" panose="02020603050405020304" pitchFamily="18" charset="0"/>
                            </a:rPr>
                            <m:t>𝒑𝒐𝒔𝒕</m:t>
                          </m:r>
                        </m:sub>
                      </m:sSub>
                    </m:oMath>
                  </m:oMathPara>
                </a14:m>
                <a:endParaRPr lang="zh-CN" altLang="en-US" sz="1800" b="1" dirty="0">
                  <a:solidFill>
                    <a:schemeClr val="tx1">
                      <a:lumMod val="50000"/>
                    </a:schemeClr>
                  </a:solidFill>
                  <a:latin typeface="Times" panose="02020603050405020304" pitchFamily="18" charset="0"/>
                  <a:cs typeface="Times" panose="020206030504050203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008563" y="3432746"/>
                <a:ext cx="1013608" cy="394210"/>
              </a:xfrm>
              <a:prstGeom prst="rect">
                <a:avLst/>
              </a:prstGeom>
              <a:blipFill>
                <a:blip r:embed="rId4"/>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744348" y="3334859"/>
                <a:ext cx="1013608"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chemeClr val="tx1">
                                  <a:lumMod val="50000"/>
                                </a:schemeClr>
                              </a:solidFill>
                              <a:latin typeface="Cambria Math" panose="02040503050406030204" pitchFamily="18" charset="0"/>
                              <a:cs typeface="Times" panose="02020603050405020304" pitchFamily="18" charset="0"/>
                            </a:rPr>
                          </m:ctrlPr>
                        </m:sSubPr>
                        <m:e>
                          <m:r>
                            <a:rPr lang="en-US" altLang="zh-CN" sz="1800" b="1" i="1" smtClean="0">
                              <a:solidFill>
                                <a:schemeClr val="tx1">
                                  <a:lumMod val="50000"/>
                                </a:schemeClr>
                              </a:solidFill>
                              <a:latin typeface="Cambria Math" panose="02040503050406030204" pitchFamily="18" charset="0"/>
                              <a:cs typeface="Times" panose="02020603050405020304" pitchFamily="18" charset="0"/>
                            </a:rPr>
                            <m:t>𝑷</m:t>
                          </m:r>
                        </m:e>
                        <m:sub>
                          <m:r>
                            <a:rPr lang="en-US" altLang="zh-CN" sz="1800" b="1" i="1" smtClean="0">
                              <a:solidFill>
                                <a:schemeClr val="tx1">
                                  <a:lumMod val="50000"/>
                                </a:schemeClr>
                              </a:solidFill>
                              <a:latin typeface="Cambria Math" panose="02040503050406030204" pitchFamily="18" charset="0"/>
                              <a:cs typeface="Times" panose="02020603050405020304" pitchFamily="18" charset="0"/>
                            </a:rPr>
                            <m:t>𝒑𝒓𝒆</m:t>
                          </m:r>
                        </m:sub>
                      </m:sSub>
                    </m:oMath>
                  </m:oMathPara>
                </a14:m>
                <a:endParaRPr lang="zh-CN" altLang="en-US" sz="1800" b="1" dirty="0">
                  <a:solidFill>
                    <a:schemeClr val="tx1">
                      <a:lumMod val="50000"/>
                    </a:schemeClr>
                  </a:solidFill>
                  <a:latin typeface="Times" panose="02020603050405020304" pitchFamily="18" charset="0"/>
                  <a:cs typeface="Times" panose="020206030504050203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744348" y="3334859"/>
                <a:ext cx="1013608" cy="394210"/>
              </a:xfrm>
              <a:prstGeom prst="rect">
                <a:avLst/>
              </a:prstGeom>
              <a:blipFill>
                <a:blip r:embed="rId5"/>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67040" y="3018170"/>
                <a:ext cx="3775660" cy="10959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𝐶𝑉𝑅</m:t>
                          </m:r>
                        </m:e>
                        <m:sub>
                          <m:r>
                            <a:rPr lang="en-US" sz="1800" b="0" i="1" smtClean="0">
                              <a:latin typeface="Cambria Math" panose="02040503050406030204" pitchFamily="18" charset="0"/>
                            </a:rPr>
                            <m:t>𝑓</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 </m:t>
                          </m:r>
                          <m:r>
                            <a:rPr lang="en-US" sz="1800" b="0" i="1" smtClean="0">
                              <a:latin typeface="Cambria Math" panose="02040503050406030204" pitchFamily="18" charset="0"/>
                            </a:rPr>
                            <m:t>𝐿𝑜𝑎𝑑</m:t>
                          </m:r>
                          <m:r>
                            <a:rPr lang="en-US" sz="1800" b="0" i="1" smtClean="0">
                              <a:latin typeface="Cambria Math" panose="02040503050406030204" pitchFamily="18" charset="0"/>
                            </a:rPr>
                            <m:t> </m:t>
                          </m:r>
                          <m:r>
                            <a:rPr lang="en-US" sz="1800" b="0" i="1" smtClean="0">
                              <a:latin typeface="Cambria Math" panose="02040503050406030204" pitchFamily="18" charset="0"/>
                            </a:rPr>
                            <m:t>𝐶h𝑎𝑛𝑔𝑒</m:t>
                          </m:r>
                        </m:num>
                        <m:den>
                          <m:r>
                            <a:rPr lang="en-US" sz="1800" i="1">
                              <a:latin typeface="Cambria Math" panose="02040503050406030204" pitchFamily="18" charset="0"/>
                            </a:rPr>
                            <m:t>% </m:t>
                          </m:r>
                          <m:r>
                            <a:rPr lang="en-US" sz="1800" b="0" i="1" smtClean="0">
                              <a:latin typeface="Cambria Math" panose="02040503050406030204" pitchFamily="18" charset="0"/>
                            </a:rPr>
                            <m:t>𝑉𝑜𝑙𝑡𝑎𝑔𝑒</m:t>
                          </m:r>
                          <m:r>
                            <a:rPr lang="en-US" sz="1800" b="0" i="1" smtClean="0">
                              <a:latin typeface="Cambria Math" panose="02040503050406030204" pitchFamily="18" charset="0"/>
                            </a:rPr>
                            <m:t> </m:t>
                          </m:r>
                          <m:r>
                            <a:rPr lang="en-US" sz="1800" b="0" i="1" smtClean="0">
                              <a:latin typeface="Cambria Math" panose="02040503050406030204" pitchFamily="18" charset="0"/>
                            </a:rPr>
                            <m:t>𝑅𝑒𝑑𝑢𝑐𝑡𝑖𝑜𝑛</m:t>
                          </m:r>
                        </m:den>
                      </m:f>
                    </m:oMath>
                  </m:oMathPara>
                </a14:m>
                <a:endParaRPr lang="en-US" sz="1800" b="0" dirty="0"/>
              </a:p>
              <a:p>
                <a:r>
                  <a:rPr lang="en-US" sz="1800" dirty="0"/>
                  <a:t>=</a:t>
                </a:r>
                <a14:m>
                  <m:oMath xmlns:m="http://schemas.openxmlformats.org/officeDocument/2006/math">
                    <m:f>
                      <m:fPr>
                        <m:ctrlPr>
                          <a:rPr lang="en-US" sz="1800" i="1" smtClean="0">
                            <a:latin typeface="Cambria Math" panose="02040503050406030204" pitchFamily="18" charset="0"/>
                          </a:rPr>
                        </m:ctrlPr>
                      </m:fPr>
                      <m:num>
                        <m:f>
                          <m:fPr>
                            <m:type m:val="lin"/>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𝐶𝑉𝑅</m:t>
                                    </m:r>
                                    <m:r>
                                      <a:rPr lang="en-US" sz="1800" b="0" i="1" smtClean="0">
                                        <a:latin typeface="Cambria Math" panose="02040503050406030204" pitchFamily="18" charset="0"/>
                                      </a:rPr>
                                      <m:t>(</m:t>
                                    </m:r>
                                    <m:r>
                                      <a:rPr lang="en-US" sz="1800" b="0" i="1" smtClean="0">
                                        <a:latin typeface="Cambria Math" panose="02040503050406030204" pitchFamily="18" charset="0"/>
                                      </a:rPr>
                                      <m:t>𝑜𝑓𝑓</m:t>
                                    </m:r>
                                    <m:r>
                                      <a:rPr lang="en-US" sz="1800" b="0" i="1" smtClean="0">
                                        <a:latin typeface="Cambria Math" panose="02040503050406030204" pitchFamily="18" charset="0"/>
                                      </a:rPr>
                                      <m: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𝐶𝑉𝑅</m:t>
                                    </m:r>
                                    <m:r>
                                      <a:rPr lang="en-US" sz="1800" b="0" i="1" smtClean="0">
                                        <a:latin typeface="Cambria Math" panose="02040503050406030204" pitchFamily="18" charset="0"/>
                                      </a:rPr>
                                      <m:t>(</m:t>
                                    </m:r>
                                    <m:r>
                                      <a:rPr lang="en-US" sz="1800" b="0" i="1" smtClean="0">
                                        <a:latin typeface="Cambria Math" panose="02040503050406030204" pitchFamily="18" charset="0"/>
                                      </a:rPr>
                                      <m:t>𝑜𝑛</m:t>
                                    </m:r>
                                    <m:r>
                                      <a:rPr lang="en-US" sz="1800" b="0" i="1" smtClean="0">
                                        <a:latin typeface="Cambria Math" panose="02040503050406030204" pitchFamily="18" charset="0"/>
                                      </a:rPr>
                                      <m:t>)</m:t>
                                    </m:r>
                                  </m:sub>
                                </m:sSub>
                              </m:e>
                            </m:d>
                          </m:num>
                          <m:den>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𝐶𝑉𝑅</m:t>
                                </m:r>
                                <m:r>
                                  <a:rPr lang="en-US" sz="1800" b="0" i="1" smtClean="0">
                                    <a:latin typeface="Cambria Math" panose="02040503050406030204" pitchFamily="18" charset="0"/>
                                  </a:rPr>
                                  <m:t>(</m:t>
                                </m:r>
                                <m:r>
                                  <a:rPr lang="en-US" sz="1800" i="1">
                                    <a:latin typeface="Cambria Math" panose="02040503050406030204" pitchFamily="18" charset="0"/>
                                  </a:rPr>
                                  <m:t>𝑜𝑓𝑓</m:t>
                                </m:r>
                                <m:r>
                                  <a:rPr lang="en-US" sz="1800" b="0" i="1" smtClean="0">
                                    <a:latin typeface="Cambria Math" panose="02040503050406030204" pitchFamily="18" charset="0"/>
                                  </a:rPr>
                                  <m:t>)</m:t>
                                </m:r>
                              </m:sub>
                            </m:sSub>
                          </m:den>
                        </m:f>
                      </m:num>
                      <m:den>
                        <m:f>
                          <m:fPr>
                            <m:type m:val="lin"/>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𝐶𝑉𝑅</m:t>
                                    </m:r>
                                    <m:r>
                                      <a:rPr lang="en-US" sz="1800" i="1">
                                        <a:latin typeface="Cambria Math" panose="02040503050406030204" pitchFamily="18" charset="0"/>
                                      </a:rPr>
                                      <m:t>(</m:t>
                                    </m:r>
                                    <m:r>
                                      <a:rPr lang="en-US" sz="1800" i="1">
                                        <a:latin typeface="Cambria Math" panose="02040503050406030204" pitchFamily="18" charset="0"/>
                                      </a:rPr>
                                      <m:t>𝑜𝑓𝑓</m:t>
                                    </m:r>
                                    <m:r>
                                      <a:rPr lang="en-US" sz="1800" i="1">
                                        <a:latin typeface="Cambria Math" panose="02040503050406030204" pitchFamily="18" charset="0"/>
                                      </a:rPr>
                                      <m:t>)</m:t>
                                    </m:r>
                                  </m:sub>
                                </m:sSub>
                                <m:r>
                                  <a:rPr lang="en-US" sz="1800" i="1">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𝐶𝑉𝑅</m:t>
                                    </m:r>
                                    <m:r>
                                      <a:rPr lang="en-US" sz="1800" i="1">
                                        <a:latin typeface="Cambria Math" panose="02040503050406030204" pitchFamily="18" charset="0"/>
                                      </a:rPr>
                                      <m:t>(</m:t>
                                    </m:r>
                                    <m:r>
                                      <a:rPr lang="en-US" sz="1800" i="1">
                                        <a:latin typeface="Cambria Math" panose="02040503050406030204" pitchFamily="18" charset="0"/>
                                      </a:rPr>
                                      <m:t>𝑜𝑛</m:t>
                                    </m:r>
                                    <m:r>
                                      <a:rPr lang="en-US" sz="1800" i="1">
                                        <a:latin typeface="Cambria Math" panose="02040503050406030204" pitchFamily="18" charset="0"/>
                                      </a:rPr>
                                      <m:t>)</m:t>
                                    </m:r>
                                  </m:sub>
                                </m:sSub>
                              </m:e>
                            </m:d>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e>
                              <m:sub>
                                <m:r>
                                  <a:rPr lang="en-US" sz="1800" i="1">
                                    <a:latin typeface="Cambria Math" panose="02040503050406030204" pitchFamily="18" charset="0"/>
                                  </a:rPr>
                                  <m:t>𝐶𝑉𝑅</m:t>
                                </m:r>
                                <m:r>
                                  <a:rPr lang="en-US" sz="1800" i="1">
                                    <a:latin typeface="Cambria Math" panose="02040503050406030204" pitchFamily="18" charset="0"/>
                                  </a:rPr>
                                  <m:t>(</m:t>
                                </m:r>
                                <m:r>
                                  <a:rPr lang="en-US" sz="1800" i="1">
                                    <a:latin typeface="Cambria Math" panose="02040503050406030204" pitchFamily="18" charset="0"/>
                                  </a:rPr>
                                  <m:t>𝑜𝑓𝑓</m:t>
                                </m:r>
                                <m:r>
                                  <a:rPr lang="en-US" sz="1800" i="1">
                                    <a:latin typeface="Cambria Math" panose="02040503050406030204" pitchFamily="18" charset="0"/>
                                  </a:rPr>
                                  <m:t>)</m:t>
                                </m:r>
                              </m:sub>
                            </m:sSub>
                          </m:den>
                        </m:f>
                      </m:den>
                    </m:f>
                  </m:oMath>
                </a14:m>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667040" y="3018170"/>
                <a:ext cx="3775660" cy="1095941"/>
              </a:xfrm>
              <a:prstGeom prst="rect">
                <a:avLst/>
              </a:prstGeom>
              <a:blipFill>
                <a:blip r:embed="rId6"/>
                <a:stretch>
                  <a:fillRect l="-3710" b="-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0444" y="2252250"/>
                <a:ext cx="5157694" cy="491288"/>
              </a:xfrm>
              <a:prstGeom prst="rect">
                <a:avLst/>
              </a:prstGeom>
            </p:spPr>
            <p:txBody>
              <a:bodyPr wrap="none">
                <a:spAutoFit/>
              </a:bodyPr>
              <a:lstStyle/>
              <a:p>
                <a:pPr algn="just"/>
                <a:r>
                  <a:rPr lang="en-US" dirty="0"/>
                  <a:t>CVR effects can be evaluated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𝐶𝑉𝑅</m:t>
                        </m:r>
                      </m:e>
                      <m:sub>
                        <m:r>
                          <a:rPr lang="en-US" i="1">
                            <a:latin typeface="Cambria Math" panose="02040503050406030204" pitchFamily="18" charset="0"/>
                          </a:rPr>
                          <m:t>𝑓</m:t>
                        </m:r>
                      </m:sub>
                    </m:sSub>
                  </m:oMath>
                </a14:m>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190444" y="2252250"/>
                <a:ext cx="5157694" cy="491288"/>
              </a:xfrm>
              <a:prstGeom prst="rect">
                <a:avLst/>
              </a:prstGeom>
              <a:blipFill>
                <a:blip r:embed="rId7"/>
                <a:stretch>
                  <a:fillRect l="-1773" t="-9877" b="-20988"/>
                </a:stretch>
              </a:blipFill>
            </p:spPr>
            <p:txBody>
              <a:bodyPr/>
              <a:lstStyle/>
              <a:p>
                <a:r>
                  <a:rPr lang="en-US">
                    <a:noFill/>
                  </a:rPr>
                  <a:t> </a:t>
                </a:r>
              </a:p>
            </p:txBody>
          </p:sp>
        </mc:Fallback>
      </mc:AlternateContent>
      <p:sp>
        <p:nvSpPr>
          <p:cNvPr id="32" name="TextBox 31"/>
          <p:cNvSpPr txBox="1"/>
          <p:nvPr/>
        </p:nvSpPr>
        <p:spPr>
          <a:xfrm>
            <a:off x="152400" y="651937"/>
            <a:ext cx="8534400" cy="1631216"/>
          </a:xfrm>
          <a:prstGeom prst="rect">
            <a:avLst/>
          </a:prstGeom>
          <a:noFill/>
        </p:spPr>
        <p:txBody>
          <a:bodyPr wrap="square" rtlCol="0">
            <a:spAutoFit/>
          </a:bodyPr>
          <a:lstStyle/>
          <a:p>
            <a:pPr algn="just"/>
            <a:r>
              <a:rPr lang="en-US" dirty="0"/>
              <a:t>The importance of CVR effect assessment</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Select target feeders to apply CVR</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Perform cost/benefit analysis</a:t>
            </a:r>
          </a:p>
          <a:p>
            <a:pPr algn="just"/>
            <a:endParaRPr lang="en-US" sz="2800" dirty="0"/>
          </a:p>
        </p:txBody>
      </p:sp>
      <p:sp>
        <p:nvSpPr>
          <p:cNvPr id="20" name="Rectangle 19"/>
          <p:cNvSpPr/>
          <p:nvPr/>
        </p:nvSpPr>
        <p:spPr>
          <a:xfrm>
            <a:off x="259624" y="4867508"/>
            <a:ext cx="8890412" cy="1200329"/>
          </a:xfrm>
          <a:prstGeom prst="rect">
            <a:avLst/>
          </a:prstGeom>
        </p:spPr>
        <p:txBody>
          <a:bodyPr wrap="square">
            <a:spAutoFit/>
          </a:bodyPr>
          <a:lstStyle/>
          <a:p>
            <a:pPr lvl="0" fontAlgn="auto">
              <a:spcBef>
                <a:spcPts val="0"/>
              </a:spcBef>
              <a:spcAft>
                <a:spcPts val="0"/>
              </a:spcAft>
              <a:defRPr/>
            </a:pPr>
            <a:r>
              <a:rPr lang="en-US" altLang="zh-CN" kern="0" dirty="0">
                <a:solidFill>
                  <a:sysClr val="windowText" lastClr="000000"/>
                </a:solidFill>
                <a:latin typeface="Times" panose="02020603050405020304" pitchFamily="18" charset="0"/>
                <a:ea typeface="宋体"/>
                <a:cs typeface="Times" panose="02020603050405020304" pitchFamily="18" charset="0"/>
              </a:rPr>
              <a:t>The major challenges to quantify CVR effects is to distinguish the changes in load and energy consumption due to voltage reduction from other impact factor. </a:t>
            </a:r>
          </a:p>
        </p:txBody>
      </p:sp>
    </p:spTree>
    <p:extLst>
      <p:ext uri="{BB962C8B-B14F-4D97-AF65-F5344CB8AC3E}">
        <p14:creationId xmlns:p14="http://schemas.microsoft.com/office/powerpoint/2010/main" val="1648142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latin typeface="Times" panose="02020603050405020304" pitchFamily="18" charset="0"/>
              <a:cs typeface="Times" panose="02020603050405020304" pitchFamily="18" charset="0"/>
            </a:endParaRPr>
          </a:p>
        </p:txBody>
      </p:sp>
      <p:sp>
        <p:nvSpPr>
          <p:cNvPr id="27" name="Rectangle 2"/>
          <p:cNvSpPr>
            <a:spLocks noGrp="1" noChangeArrowheads="1"/>
          </p:cNvSpPr>
          <p:nvPr>
            <p:ph type="title"/>
          </p:nvPr>
        </p:nvSpPr>
        <p:spPr>
          <a:xfrm>
            <a:off x="206697" y="-29509"/>
            <a:ext cx="8229600" cy="758809"/>
          </a:xfrm>
        </p:spPr>
        <p:txBody>
          <a:bodyPr/>
          <a:lstStyle/>
          <a:p>
            <a:r>
              <a:rPr lang="en-US" altLang="zh-CN" sz="2800" dirty="0">
                <a:latin typeface="Times" panose="02020603050405020304" pitchFamily="18" charset="0"/>
                <a:cs typeface="Times" panose="02020603050405020304" pitchFamily="18" charset="0"/>
              </a:rPr>
              <a:t>CVR: effect assessment</a:t>
            </a:r>
            <a:endParaRPr lang="zh-CN" altLang="zh-CN" sz="2800" dirty="0">
              <a:latin typeface="Times" panose="02020603050405020304" pitchFamily="18" charset="0"/>
              <a:cs typeface="Times" panose="02020603050405020304" pitchFamily="18" charset="0"/>
            </a:endParaRPr>
          </a:p>
        </p:txBody>
      </p:sp>
      <p:sp>
        <p:nvSpPr>
          <p:cNvPr id="31" name="Rectangle 3"/>
          <p:cNvSpPr>
            <a:spLocks noChangeArrowheads="1"/>
          </p:cNvSpPr>
          <p:nvPr/>
        </p:nvSpPr>
        <p:spPr bwMode="auto">
          <a:xfrm>
            <a:off x="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panose="02020603050405020304" pitchFamily="18" charset="0"/>
              <a:cs typeface="Times" panose="02020603050405020304" pitchFamily="18" charset="0"/>
            </a:endParaRPr>
          </a:p>
        </p:txBody>
      </p:sp>
      <p:sp>
        <p:nvSpPr>
          <p:cNvPr id="33" name="TextBox 32"/>
          <p:cNvSpPr txBox="1"/>
          <p:nvPr/>
        </p:nvSpPr>
        <p:spPr>
          <a:xfrm>
            <a:off x="145604" y="6114002"/>
            <a:ext cx="8890412"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[6]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p:sp>
        <p:nvSpPr>
          <p:cNvPr id="20" name="Rectangle 19"/>
          <p:cNvSpPr/>
          <p:nvPr/>
        </p:nvSpPr>
        <p:spPr>
          <a:xfrm>
            <a:off x="206697" y="729300"/>
            <a:ext cx="8890412" cy="5262979"/>
          </a:xfrm>
          <a:prstGeom prst="rect">
            <a:avLst/>
          </a:prstGeom>
        </p:spPr>
        <p:txBody>
          <a:bodyPr wrap="square">
            <a:spAutoFit/>
          </a:bodyPr>
          <a:lstStyle/>
          <a:p>
            <a:pPr lvl="0" fontAlgn="auto">
              <a:spcBef>
                <a:spcPts val="0"/>
              </a:spcBef>
              <a:spcAft>
                <a:spcPts val="0"/>
              </a:spcAft>
              <a:defRPr/>
            </a:pPr>
            <a:r>
              <a:rPr lang="en-US" altLang="zh-CN" kern="0" dirty="0">
                <a:solidFill>
                  <a:sysClr val="windowText" lastClr="000000"/>
                </a:solidFill>
                <a:latin typeface="Times" panose="02020603050405020304" pitchFamily="18" charset="0"/>
                <a:ea typeface="宋体"/>
                <a:cs typeface="Times" panose="02020603050405020304" pitchFamily="18" charset="0"/>
              </a:rPr>
              <a:t>CVR Assessment methods:</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Comparison method</a:t>
            </a:r>
          </a:p>
          <a:p>
            <a:pPr marL="1257300" lvl="2"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w/ and w/o CVR test on two similar feeder in the same period</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Regression method </a:t>
            </a:r>
          </a:p>
          <a:p>
            <a:pPr marL="1257300" lvl="2"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loads are modeled as (multivariate) regression function of impact factors (voltage, weather information, load consumptions of different days of the week and the month)</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Synthesis method</a:t>
            </a:r>
          </a:p>
          <a:p>
            <a:pPr marL="1257300" lvl="2"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aggregate load-to-voltage behaviors from load components or customer classes to estimate the CVR effects of a circuit</a:t>
            </a:r>
          </a:p>
          <a:p>
            <a:pPr marL="800100" lvl="1"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Simulation method </a:t>
            </a:r>
          </a:p>
          <a:p>
            <a:pPr marL="1257300" lvl="2"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based on system modeling and power calculation</a:t>
            </a:r>
          </a:p>
          <a:p>
            <a:pPr marL="1257300" lvl="2" indent="-342900" fontAlgn="auto">
              <a:spcBef>
                <a:spcPts val="0"/>
              </a:spcBef>
              <a:spcAft>
                <a:spcPts val="0"/>
              </a:spcAft>
              <a:buFont typeface="Arial" pitchFamily="34" charset="0"/>
              <a:buChar char="•"/>
              <a:defRPr/>
            </a:pPr>
            <a:r>
              <a:rPr lang="en-US" altLang="zh-CN" kern="0" dirty="0">
                <a:solidFill>
                  <a:sysClr val="windowText" lastClr="000000"/>
                </a:solidFill>
                <a:latin typeface="Times" panose="02020603050405020304" pitchFamily="18" charset="0"/>
                <a:ea typeface="宋体"/>
                <a:cs typeface="Times" panose="02020603050405020304" pitchFamily="18" charset="0"/>
              </a:rPr>
              <a:t>w/ and w/o CVR test</a:t>
            </a:r>
          </a:p>
        </p:txBody>
      </p:sp>
    </p:spTree>
    <p:extLst>
      <p:ext uri="{BB962C8B-B14F-4D97-AF65-F5344CB8AC3E}">
        <p14:creationId xmlns:p14="http://schemas.microsoft.com/office/powerpoint/2010/main" val="191553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Grp="1" noChangeArrowheads="1"/>
          </p:cNvSpPr>
          <p:nvPr>
            <p:ph type="title"/>
          </p:nvPr>
        </p:nvSpPr>
        <p:spPr>
          <a:xfrm>
            <a:off x="0" y="-152400"/>
            <a:ext cx="10287000" cy="1143000"/>
          </a:xfrm>
        </p:spPr>
        <p:txBody>
          <a:bodyPr/>
          <a:lstStyle/>
          <a:p>
            <a:r>
              <a:rPr lang="en-US" altLang="zh-CN" dirty="0">
                <a:latin typeface="Times" panose="02020603050405020304" pitchFamily="18" charset="0"/>
                <a:cs typeface="Times" panose="02020603050405020304" pitchFamily="18" charset="0"/>
              </a:rPr>
              <a:t>Existing Methodologies for CVR Assessment</a:t>
            </a:r>
            <a:endParaRPr lang="zh-CN" altLang="zh-CN" dirty="0">
              <a:latin typeface="Times" panose="02020603050405020304" pitchFamily="18" charset="0"/>
              <a:cs typeface="Times" panose="02020603050405020304" pitchFamily="18" charset="0"/>
            </a:endParaRPr>
          </a:p>
        </p:txBody>
      </p:sp>
      <p:graphicFrame>
        <p:nvGraphicFramePr>
          <p:cNvPr id="31" name="表格 5"/>
          <p:cNvGraphicFramePr>
            <a:graphicFrameLocks noGrp="1"/>
          </p:cNvGraphicFramePr>
          <p:nvPr>
            <p:extLst/>
          </p:nvPr>
        </p:nvGraphicFramePr>
        <p:xfrm>
          <a:off x="251520" y="908720"/>
          <a:ext cx="8640960" cy="4968551"/>
        </p:xfrm>
        <a:graphic>
          <a:graphicData uri="http://schemas.openxmlformats.org/drawingml/2006/table">
            <a:tbl>
              <a:tblPr firstRow="1" bandRow="1">
                <a:tableStyleId>{5C22544A-7EE6-4342-B048-85BDC9FD1C3A}</a:tableStyleId>
              </a:tblPr>
              <a:tblGrid>
                <a:gridCol w="1391341">
                  <a:extLst>
                    <a:ext uri="{9D8B030D-6E8A-4147-A177-3AD203B41FA5}">
                      <a16:colId xmlns:a16="http://schemas.microsoft.com/office/drawing/2014/main" val="20000"/>
                    </a:ext>
                  </a:extLst>
                </a:gridCol>
                <a:gridCol w="2929139">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444971">
                <a:tc>
                  <a:txBody>
                    <a:bodyPr/>
                    <a:lstStyle/>
                    <a:p>
                      <a:pPr algn="ctr"/>
                      <a:r>
                        <a:rPr lang="en-US" altLang="zh-CN" sz="1600" dirty="0">
                          <a:solidFill>
                            <a:schemeClr val="tx1"/>
                          </a:solidFill>
                          <a:latin typeface="Times New Roman" pitchFamily="18" charset="0"/>
                          <a:cs typeface="Times New Roman" pitchFamily="18" charset="0"/>
                        </a:rPr>
                        <a:t>Methods</a:t>
                      </a:r>
                      <a:endParaRPr lang="zh-CN" altLang="en-US" sz="1600" dirty="0">
                        <a:solidFill>
                          <a:schemeClr val="tx1"/>
                        </a:solidFill>
                        <a:latin typeface="Times New Roman" pitchFamily="18" charset="0"/>
                        <a:cs typeface="Times New Roman" pitchFamily="18" charset="0"/>
                      </a:endParaRPr>
                    </a:p>
                  </a:txBody>
                  <a:tcPr anchor="ctr"/>
                </a:tc>
                <a:tc>
                  <a:txBody>
                    <a:bodyPr/>
                    <a:lstStyle/>
                    <a:p>
                      <a:pPr algn="ctr"/>
                      <a:r>
                        <a:rPr lang="en-US" altLang="zh-CN" sz="1600" dirty="0">
                          <a:solidFill>
                            <a:schemeClr val="tx1"/>
                          </a:solidFill>
                          <a:latin typeface="Times New Roman" pitchFamily="18" charset="0"/>
                          <a:cs typeface="Times New Roman" pitchFamily="18" charset="0"/>
                        </a:rPr>
                        <a:t>Summary</a:t>
                      </a:r>
                      <a:endParaRPr lang="zh-CN" altLang="en-US" sz="1600" dirty="0">
                        <a:solidFill>
                          <a:schemeClr val="tx1"/>
                        </a:solidFill>
                        <a:latin typeface="Times New Roman" pitchFamily="18" charset="0"/>
                        <a:cs typeface="Times New Roman" pitchFamily="18" charset="0"/>
                      </a:endParaRPr>
                    </a:p>
                  </a:txBody>
                  <a:tcPr anchor="ctr"/>
                </a:tc>
                <a:tc>
                  <a:txBody>
                    <a:bodyPr/>
                    <a:lstStyle/>
                    <a:p>
                      <a:pPr algn="ctr"/>
                      <a:r>
                        <a:rPr lang="en-US" altLang="zh-CN" sz="1600" dirty="0">
                          <a:solidFill>
                            <a:schemeClr val="tx1"/>
                          </a:solidFill>
                          <a:latin typeface="Times New Roman" pitchFamily="18" charset="0"/>
                          <a:cs typeface="Times New Roman" pitchFamily="18" charset="0"/>
                        </a:rPr>
                        <a:t>Positive Attributes</a:t>
                      </a:r>
                      <a:endParaRPr lang="zh-CN" altLang="en-US" sz="1600" dirty="0">
                        <a:solidFill>
                          <a:schemeClr val="tx1"/>
                        </a:solidFill>
                        <a:latin typeface="Times New Roman" pitchFamily="18" charset="0"/>
                        <a:cs typeface="Times New Roman" pitchFamily="18" charset="0"/>
                      </a:endParaRPr>
                    </a:p>
                  </a:txBody>
                  <a:tcPr anchor="ctr"/>
                </a:tc>
                <a:tc>
                  <a:txBody>
                    <a:bodyPr/>
                    <a:lstStyle/>
                    <a:p>
                      <a:pPr algn="ctr"/>
                      <a:r>
                        <a:rPr lang="en-US" altLang="zh-CN" sz="1600" dirty="0">
                          <a:solidFill>
                            <a:schemeClr val="tx1"/>
                          </a:solidFill>
                          <a:latin typeface="Times New Roman" pitchFamily="18" charset="0"/>
                          <a:cs typeface="Times New Roman" pitchFamily="18" charset="0"/>
                        </a:rPr>
                        <a:t>Negative Attributes</a:t>
                      </a:r>
                      <a:endParaRPr lang="zh-CN" altLang="en-US" sz="16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943339">
                <a:tc>
                  <a:txBody>
                    <a:bodyPr/>
                    <a:lstStyle/>
                    <a:p>
                      <a:pPr algn="ctr"/>
                      <a:r>
                        <a:rPr lang="en-US" altLang="zh-CN" sz="1600" dirty="0">
                          <a:latin typeface="Times New Roman" pitchFamily="18" charset="0"/>
                          <a:cs typeface="Times New Roman" pitchFamily="18" charset="0"/>
                        </a:rPr>
                        <a:t>Comparison</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dirty="0">
                          <a:latin typeface="Times New Roman" pitchFamily="18" charset="0"/>
                          <a:cs typeface="Times New Roman" pitchFamily="18" charset="0"/>
                        </a:rPr>
                        <a:t>Compare load consumption</a:t>
                      </a:r>
                      <a:r>
                        <a:rPr lang="en-US" altLang="zh-CN" sz="1600" baseline="0" dirty="0">
                          <a:latin typeface="Times New Roman" pitchFamily="18" charset="0"/>
                          <a:cs typeface="Times New Roman" pitchFamily="18" charset="0"/>
                        </a:rPr>
                        <a:t> of  a test feeder and a control group</a:t>
                      </a:r>
                      <a:endParaRPr lang="zh-CN" altLang="en-US" sz="16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dk1"/>
                          </a:solidFill>
                          <a:latin typeface="Times New Roman" pitchFamily="18" charset="0"/>
                          <a:ea typeface="+mn-ea"/>
                          <a:cs typeface="Times New Roman" pitchFamily="18" charset="0"/>
                        </a:rPr>
                        <a:t>Easy and straightforward</a:t>
                      </a:r>
                      <a:endParaRPr lang="zh-CN" altLang="en-US" sz="16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Dependent on control group,</a:t>
                      </a:r>
                      <a:r>
                        <a:rPr lang="en-US" altLang="zh-CN" sz="1600" kern="1200" baseline="0" dirty="0">
                          <a:solidFill>
                            <a:schemeClr val="dk1"/>
                          </a:solidFill>
                          <a:latin typeface="Times New Roman" pitchFamily="18" charset="0"/>
                          <a:ea typeface="+mn-ea"/>
                          <a:cs typeface="Times New Roman" pitchFamily="18" charset="0"/>
                        </a:rPr>
                        <a:t> </a:t>
                      </a:r>
                      <a:r>
                        <a:rPr lang="en-US" altLang="zh-CN" sz="1600" kern="1200" dirty="0">
                          <a:solidFill>
                            <a:schemeClr val="dk1"/>
                          </a:solidFill>
                          <a:latin typeface="Times New Roman" pitchFamily="18" charset="0"/>
                          <a:ea typeface="+mn-ea"/>
                          <a:cs typeface="Times New Roman" pitchFamily="18" charset="0"/>
                        </a:rPr>
                        <a:t>noise vulnerable</a:t>
                      </a:r>
                      <a:endParaRPr lang="zh-CN" altLang="en-US" sz="1600"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1318451">
                <a:tc>
                  <a:txBody>
                    <a:bodyPr/>
                    <a:lstStyle/>
                    <a:p>
                      <a:pPr algn="ctr"/>
                      <a:r>
                        <a:rPr lang="en-US" altLang="zh-CN" sz="1600" dirty="0">
                          <a:latin typeface="Times New Roman" pitchFamily="18" charset="0"/>
                          <a:cs typeface="Times New Roman" pitchFamily="18" charset="0"/>
                        </a:rPr>
                        <a:t>Regression</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dirty="0">
                          <a:latin typeface="Times New Roman" pitchFamily="18" charset="0"/>
                          <a:cs typeface="Times New Roman" pitchFamily="18" charset="0"/>
                        </a:rPr>
                        <a:t>Estimate what load would have been without CVR</a:t>
                      </a:r>
                    </a:p>
                    <a:p>
                      <a:pPr algn="ctr"/>
                      <a:endParaRPr lang="en-US" altLang="zh-CN" sz="1600" dirty="0">
                        <a:latin typeface="Times New Roman" pitchFamily="18" charset="0"/>
                        <a:cs typeface="Times New Roman" pitchFamily="18" charset="0"/>
                      </a:endParaRPr>
                    </a:p>
                    <a:p>
                      <a:pPr algn="ct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Clear physical meaning</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Regression error, load model is linear</a:t>
                      </a:r>
                      <a:endParaRPr lang="zh-CN" altLang="en-US" sz="1600"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943339">
                <a:tc>
                  <a:txBody>
                    <a:bodyPr/>
                    <a:lstStyle/>
                    <a:p>
                      <a:pPr algn="ctr"/>
                      <a:r>
                        <a:rPr lang="en-US" altLang="zh-CN" sz="1600" dirty="0">
                          <a:latin typeface="Times New Roman" pitchFamily="18" charset="0"/>
                          <a:cs typeface="Times New Roman" pitchFamily="18" charset="0"/>
                        </a:rPr>
                        <a:t>Simulation</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dirty="0">
                          <a:latin typeface="Times New Roman" pitchFamily="18" charset="0"/>
                          <a:cs typeface="Times New Roman" pitchFamily="18" charset="0"/>
                        </a:rPr>
                        <a:t>Estimate what load would have been without</a:t>
                      </a:r>
                      <a:r>
                        <a:rPr lang="en-US" altLang="zh-CN" sz="1600" baseline="0" dirty="0">
                          <a:latin typeface="Times New Roman" pitchFamily="18" charset="0"/>
                          <a:cs typeface="Times New Roman" pitchFamily="18" charset="0"/>
                        </a:rPr>
                        <a:t> CVR </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 Maybe highly precise (depends on model accuracy)</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Precise load modeling is difficult, load model is time-invariant</a:t>
                      </a:r>
                      <a:endParaRPr lang="zh-CN" altLang="en-US" sz="160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1318451">
                <a:tc>
                  <a:txBody>
                    <a:bodyPr/>
                    <a:lstStyle/>
                    <a:p>
                      <a:pPr algn="ctr"/>
                      <a:r>
                        <a:rPr lang="en-US" altLang="zh-CN" sz="1600" dirty="0">
                          <a:latin typeface="Times New Roman" pitchFamily="18" charset="0"/>
                          <a:cs typeface="Times New Roman" pitchFamily="18" charset="0"/>
                        </a:rPr>
                        <a:t>Synthesis</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dirty="0">
                          <a:latin typeface="Times New Roman" pitchFamily="18" charset="0"/>
                          <a:cs typeface="Times New Roman" pitchFamily="18" charset="0"/>
                        </a:rPr>
                        <a:t>Aggregate</a:t>
                      </a:r>
                      <a:r>
                        <a:rPr lang="en-US" altLang="zh-CN" sz="1600" baseline="0" dirty="0">
                          <a:latin typeface="Times New Roman" pitchFamily="18" charset="0"/>
                          <a:cs typeface="Times New Roman" pitchFamily="18" charset="0"/>
                        </a:rPr>
                        <a:t> measured load behaviors</a:t>
                      </a:r>
                    </a:p>
                    <a:p>
                      <a:pPr algn="ctr"/>
                      <a:endParaRPr lang="en-US" altLang="zh-CN" sz="1600" baseline="0" dirty="0">
                        <a:latin typeface="Times New Roman" pitchFamily="18" charset="0"/>
                        <a:cs typeface="Times New Roman" pitchFamily="18" charset="0"/>
                      </a:endParaRPr>
                    </a:p>
                    <a:p>
                      <a:pPr algn="ct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Quick estimation and forecast of CVR effect</a:t>
                      </a:r>
                      <a:endParaRPr lang="zh-CN" altLang="en-US" sz="1600" dirty="0">
                        <a:latin typeface="Times New Roman" pitchFamily="18" charset="0"/>
                        <a:cs typeface="Times New Roman" pitchFamily="18" charset="0"/>
                      </a:endParaRPr>
                    </a:p>
                  </a:txBody>
                  <a:tcPr anchor="ctr"/>
                </a:tc>
                <a:tc>
                  <a:txBody>
                    <a:bodyPr/>
                    <a:lstStyle/>
                    <a:p>
                      <a:pPr algn="ctr"/>
                      <a:r>
                        <a:rPr lang="en-US" altLang="zh-CN" sz="1600" kern="1200" dirty="0">
                          <a:solidFill>
                            <a:schemeClr val="dk1"/>
                          </a:solidFill>
                          <a:latin typeface="Times New Roman" pitchFamily="18" charset="0"/>
                          <a:ea typeface="+mn-ea"/>
                          <a:cs typeface="Times New Roman" pitchFamily="18" charset="0"/>
                        </a:rPr>
                        <a:t>Accurate load information is difficult to collect, load behaviors</a:t>
                      </a:r>
                      <a:r>
                        <a:rPr lang="en-US" altLang="zh-CN" sz="1600" kern="1200" baseline="0" dirty="0">
                          <a:solidFill>
                            <a:schemeClr val="dk1"/>
                          </a:solidFill>
                          <a:latin typeface="Times New Roman" pitchFamily="18" charset="0"/>
                          <a:ea typeface="+mn-ea"/>
                          <a:cs typeface="Times New Roman" pitchFamily="18" charset="0"/>
                        </a:rPr>
                        <a:t> are time-invariant</a:t>
                      </a:r>
                      <a:endParaRPr lang="zh-CN" altLang="en-US" sz="1600" dirty="0">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bl>
          </a:graphicData>
        </a:graphic>
      </p:graphicFrame>
      <p:graphicFrame>
        <p:nvGraphicFramePr>
          <p:cNvPr id="32" name="Object 2"/>
          <p:cNvGraphicFramePr>
            <a:graphicFrameLocks noChangeAspect="1"/>
          </p:cNvGraphicFramePr>
          <p:nvPr>
            <p:extLst/>
          </p:nvPr>
        </p:nvGraphicFramePr>
        <p:xfrm>
          <a:off x="1691680" y="3118107"/>
          <a:ext cx="2808312" cy="310893"/>
        </p:xfrm>
        <a:graphic>
          <a:graphicData uri="http://schemas.openxmlformats.org/presentationml/2006/ole">
            <mc:AlternateContent xmlns:mc="http://schemas.openxmlformats.org/markup-compatibility/2006">
              <mc:Choice xmlns:v="urn:schemas-microsoft-com:vml" Requires="v">
                <p:oleObj spid="_x0000_s1025" name="Equation" r:id="rId3" imgW="1879560" imgH="203040" progId="Equation.DSMT4">
                  <p:embed/>
                </p:oleObj>
              </mc:Choice>
              <mc:Fallback>
                <p:oleObj name="Equation" r:id="rId3" imgW="1879560" imgH="203040" progId="Equation.DSMT4">
                  <p:embed/>
                  <p:pic>
                    <p:nvPicPr>
                      <p:cNvPr id="3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118107"/>
                        <a:ext cx="2808312" cy="310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
          <p:cNvGraphicFramePr>
            <a:graphicFrameLocks noChangeAspect="1"/>
          </p:cNvGraphicFramePr>
          <p:nvPr>
            <p:extLst/>
          </p:nvPr>
        </p:nvGraphicFramePr>
        <p:xfrm>
          <a:off x="1807592" y="5237509"/>
          <a:ext cx="2692400" cy="639763"/>
        </p:xfrm>
        <a:graphic>
          <a:graphicData uri="http://schemas.openxmlformats.org/presentationml/2006/ole">
            <mc:AlternateContent xmlns:mc="http://schemas.openxmlformats.org/markup-compatibility/2006">
              <mc:Choice xmlns:v="urn:schemas-microsoft-com:vml" Requires="v">
                <p:oleObj spid="_x0000_s1026" name="Equation" r:id="rId5" imgW="1803240" imgH="419040" progId="Equation.DSMT4">
                  <p:embed/>
                </p:oleObj>
              </mc:Choice>
              <mc:Fallback>
                <p:oleObj name="Equation" r:id="rId5" imgW="1803240" imgH="419040" progId="Equation.DSMT4">
                  <p:embed/>
                  <p:pic>
                    <p:nvPicPr>
                      <p:cNvPr id="3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592" y="5237509"/>
                        <a:ext cx="26924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灯片编号占位符 3"/>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AEF622-B8C0-462C-9D9E-EA0F8FD689D8}" type="slidenum">
              <a:rPr kumimoji="0" lang="en-US" altLang="zh-CN" sz="1100" b="1" i="0" u="none" strike="noStrike" kern="1200" cap="none" spc="0" normalizeH="0" baseline="0" noProof="0" smtClean="0">
                <a:ln>
                  <a:noFill/>
                </a:ln>
                <a:solidFill>
                  <a:srgbClr val="404040"/>
                </a:solidFill>
                <a:effectLst/>
                <a:uLnTx/>
                <a:uFillTx/>
                <a:latin typeface="Times" panose="02020603050405020304" pitchFamily="18" charset="0"/>
                <a:ea typeface="宋体" charset="-122"/>
                <a:cs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zh-CN" sz="1100" b="1" i="0" u="none" strike="noStrike" kern="1200" cap="none" spc="0" normalizeH="0" baseline="0" noProof="0" dirty="0">
              <a:ln>
                <a:noFill/>
              </a:ln>
              <a:solidFill>
                <a:srgbClr val="404040"/>
              </a:solidFill>
              <a:effectLst/>
              <a:uLnTx/>
              <a:uFillTx/>
              <a:latin typeface="Times" panose="02020603050405020304" pitchFamily="18" charset="0"/>
              <a:ea typeface="宋体" charset="-122"/>
              <a:cs typeface="Times" panose="02020603050405020304" pitchFamily="18" charset="0"/>
            </a:endParaRPr>
          </a:p>
        </p:txBody>
      </p:sp>
      <p:sp>
        <p:nvSpPr>
          <p:cNvPr id="66" name="TextBox 65"/>
          <p:cNvSpPr txBox="1"/>
          <p:nvPr/>
        </p:nvSpPr>
        <p:spPr>
          <a:xfrm>
            <a:off x="0" y="6114002"/>
            <a:ext cx="9036016"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[4]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382642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bwMode="auto">
          <a:xfrm>
            <a:off x="0" y="-16196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altLang="zh-CN" kern="0" dirty="0">
                <a:latin typeface="Times" panose="02020603050405020304" pitchFamily="18" charset="0"/>
                <a:cs typeface="Times" panose="02020603050405020304" pitchFamily="18" charset="0"/>
              </a:rPr>
              <a:t>CVR Challenges</a:t>
            </a:r>
            <a:endParaRPr lang="zh-CN" altLang="en-US" kern="0" dirty="0">
              <a:latin typeface="Times" panose="02020603050405020304" pitchFamily="18" charset="0"/>
              <a:cs typeface="Times" panose="02020603050405020304" pitchFamily="18" charset="0"/>
            </a:endParaRPr>
          </a:p>
        </p:txBody>
      </p:sp>
      <p:sp>
        <p:nvSpPr>
          <p:cNvPr id="10" name="灯片编号占位符 3"/>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AEF622-B8C0-462C-9D9E-EA0F8FD689D8}" type="slidenum">
              <a:rPr kumimoji="0" lang="en-US" altLang="zh-CN" sz="1100" b="1" i="0" u="none" strike="noStrike" kern="1200" cap="none" spc="0" normalizeH="0" baseline="0" noProof="0" smtClean="0">
                <a:ln>
                  <a:noFill/>
                </a:ln>
                <a:solidFill>
                  <a:srgbClr val="404040"/>
                </a:solidFill>
                <a:effectLst/>
                <a:uLnTx/>
                <a:uFillTx/>
                <a:latin typeface="Times" panose="02020603050405020304" pitchFamily="18" charset="0"/>
                <a:ea typeface="宋体" charset="-122"/>
                <a:cs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100" b="1" i="0" u="none" strike="noStrike" kern="1200" cap="none" spc="0" normalizeH="0" baseline="0" noProof="0" dirty="0">
              <a:ln>
                <a:noFill/>
              </a:ln>
              <a:solidFill>
                <a:srgbClr val="404040"/>
              </a:solidFill>
              <a:effectLst/>
              <a:uLnTx/>
              <a:uFillTx/>
              <a:latin typeface="Times" panose="02020603050405020304" pitchFamily="18" charset="0"/>
              <a:ea typeface="宋体" charset="-122"/>
              <a:cs typeface="Times" panose="02020603050405020304" pitchFamily="18" charset="0"/>
            </a:endParaRPr>
          </a:p>
        </p:txBody>
      </p:sp>
      <p:pic>
        <p:nvPicPr>
          <p:cNvPr id="11" name="图片 5" descr="gpc compare.jpg"/>
          <p:cNvPicPr>
            <a:picLocks noChangeAspect="1"/>
          </p:cNvPicPr>
          <p:nvPr/>
        </p:nvPicPr>
        <p:blipFill>
          <a:blip r:embed="rId3" cstate="print"/>
          <a:stretch>
            <a:fillRect/>
          </a:stretch>
        </p:blipFill>
        <p:spPr>
          <a:xfrm>
            <a:off x="179512" y="3668256"/>
            <a:ext cx="4500500" cy="2250000"/>
          </a:xfrm>
          <a:prstGeom prst="rect">
            <a:avLst/>
          </a:prstGeom>
        </p:spPr>
      </p:pic>
      <p:sp>
        <p:nvSpPr>
          <p:cNvPr id="12" name="TextBox 11"/>
          <p:cNvSpPr txBox="1"/>
          <p:nvPr/>
        </p:nvSpPr>
        <p:spPr>
          <a:xfrm>
            <a:off x="179512" y="833804"/>
            <a:ext cx="4320480" cy="2462213"/>
          </a:xfrm>
          <a:prstGeom prst="rect">
            <a:avLst/>
          </a:prstGeom>
          <a:noFill/>
          <a:ln w="31750" cap="flat" cmpd="sng" algn="ctr">
            <a:solidFill>
              <a:srgbClr val="4BACC6">
                <a:shade val="95000"/>
                <a:satMod val="105000"/>
              </a:srgbClr>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Existing approaches: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Comparison method</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rgbClr val="1F497D"/>
                </a:solidFill>
                <a:effectLst/>
                <a:uLnTx/>
                <a:uFillTx/>
                <a:latin typeface="Times" panose="02020603050405020304" pitchFamily="18" charset="0"/>
                <a:ea typeface="宋体"/>
                <a:cs typeface="Times" panose="02020603050405020304" pitchFamily="18" charset="0"/>
              </a:rPr>
              <a:t>Easy and straightforward</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Difficult to find a good control group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Regression method</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rgbClr val="1F497D"/>
                </a:solidFill>
                <a:effectLst/>
                <a:uLnTx/>
                <a:uFillTx/>
                <a:latin typeface="Times" panose="02020603050405020304" pitchFamily="18" charset="0"/>
                <a:ea typeface="宋体"/>
                <a:cs typeface="Times" panose="02020603050405020304" pitchFamily="18" charset="0"/>
              </a:rPr>
              <a:t>Clear physical meaning</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Linear model and regression error</a:t>
            </a:r>
          </a:p>
        </p:txBody>
      </p:sp>
      <p:graphicFrame>
        <p:nvGraphicFramePr>
          <p:cNvPr id="13" name="Object 2"/>
          <p:cNvGraphicFramePr>
            <a:graphicFrameLocks noChangeAspect="1"/>
          </p:cNvGraphicFramePr>
          <p:nvPr>
            <p:extLst/>
          </p:nvPr>
        </p:nvGraphicFramePr>
        <p:xfrm>
          <a:off x="5003800" y="4005064"/>
          <a:ext cx="3900488" cy="1268413"/>
        </p:xfrm>
        <a:graphic>
          <a:graphicData uri="http://schemas.openxmlformats.org/presentationml/2006/ole">
            <mc:AlternateContent xmlns:mc="http://schemas.openxmlformats.org/markup-compatibility/2006">
              <mc:Choice xmlns:v="urn:schemas-microsoft-com:vml" Requires="v">
                <p:oleObj spid="_x0000_s2049" name="Equation" r:id="rId4" imgW="1879560" imgH="596880" progId="Equation.DSMT4">
                  <p:embed/>
                </p:oleObj>
              </mc:Choice>
              <mc:Fallback>
                <p:oleObj name="Equation" r:id="rId4" imgW="1879560" imgH="596880" progId="Equation.DSMT4">
                  <p:embed/>
                  <p:pic>
                    <p:nvPicPr>
                      <p:cNvPr id="1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005064"/>
                        <a:ext cx="3900488" cy="126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716016" y="836712"/>
            <a:ext cx="4320000" cy="2831544"/>
          </a:xfrm>
          <a:prstGeom prst="rect">
            <a:avLst/>
          </a:prstGeom>
          <a:noFill/>
          <a:ln w="31750" cap="flat" cmpd="sng" algn="ctr">
            <a:solidFill>
              <a:srgbClr val="00B050"/>
            </a:solidFill>
            <a:prstDash val="soli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Our solution: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Inspired by the nature of CVR</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Model the load as a function of voltage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panose="02020603050405020304" pitchFamily="18" charset="0"/>
                <a:ea typeface="宋体"/>
                <a:cs typeface="Times" panose="02020603050405020304" pitchFamily="18" charset="0"/>
              </a:rPr>
              <a:t>Calculate CVR factor from load-to-voltage sensitivity</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rgbClr val="1F497D"/>
                </a:solidFill>
                <a:effectLst/>
                <a:uLnTx/>
                <a:uFillTx/>
                <a:latin typeface="Times" panose="02020603050405020304" pitchFamily="18" charset="0"/>
                <a:ea typeface="宋体"/>
                <a:cs typeface="Times" panose="02020603050405020304" pitchFamily="18" charset="0"/>
              </a:rPr>
              <a:t>No control group</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rgbClr val="1F497D"/>
                </a:solidFill>
                <a:effectLst/>
                <a:uLnTx/>
                <a:uFillTx/>
                <a:latin typeface="Times" panose="02020603050405020304" pitchFamily="18" charset="0"/>
                <a:ea typeface="宋体"/>
                <a:cs typeface="Times" panose="02020603050405020304" pitchFamily="18" charset="0"/>
              </a:rPr>
              <a:t>No day-on/day-off tests</a:t>
            </a:r>
          </a:p>
          <a:p>
            <a:pPr marL="800100" marR="0" lvl="1"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800" b="0" i="0" u="none" strike="noStrike" kern="0" cap="none" spc="0" normalizeH="0" baseline="0" noProof="0" dirty="0">
                <a:ln>
                  <a:noFill/>
                </a:ln>
                <a:solidFill>
                  <a:srgbClr val="1F497D"/>
                </a:solidFill>
                <a:effectLst/>
                <a:uLnTx/>
                <a:uFillTx/>
                <a:latin typeface="Times" panose="02020603050405020304" pitchFamily="18" charset="0"/>
                <a:ea typeface="宋体"/>
                <a:cs typeface="Times" panose="02020603050405020304" pitchFamily="18" charset="0"/>
              </a:rPr>
              <a:t>Robust to noise </a:t>
            </a:r>
          </a:p>
        </p:txBody>
      </p:sp>
      <p:sp>
        <p:nvSpPr>
          <p:cNvPr id="19" name="TextBox 18"/>
          <p:cNvSpPr txBox="1"/>
          <p:nvPr/>
        </p:nvSpPr>
        <p:spPr>
          <a:xfrm>
            <a:off x="0" y="6114002"/>
            <a:ext cx="9036016"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[4]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18174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checkerboard(across)">
                                      <p:cBhvr>
                                        <p:cTn id="12" dur="500"/>
                                        <p:tgtEl>
                                          <p:spTgt spid="12">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checkerboard(across)">
                                      <p:cBhvr>
                                        <p:cTn id="15" dur="500"/>
                                        <p:tgtEl>
                                          <p:spTgt spid="12">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checkerboard(across)">
                                      <p:cBhvr>
                                        <p:cTn id="18" dur="500"/>
                                        <p:tgtEl>
                                          <p:spTgt spid="1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latin typeface="Times" panose="02020603050405020304" pitchFamily="18" charset="0"/>
              <a:cs typeface="Times" panose="02020603050405020304" pitchFamily="18" charset="0"/>
            </a:endParaRPr>
          </a:p>
        </p:txBody>
      </p:sp>
      <p:sp>
        <p:nvSpPr>
          <p:cNvPr id="27" name="Rectangle 2"/>
          <p:cNvSpPr>
            <a:spLocks noGrp="1" noChangeArrowheads="1"/>
          </p:cNvSpPr>
          <p:nvPr>
            <p:ph type="title"/>
          </p:nvPr>
        </p:nvSpPr>
        <p:spPr>
          <a:xfrm>
            <a:off x="206697" y="-29509"/>
            <a:ext cx="8229600" cy="758809"/>
          </a:xfrm>
        </p:spPr>
        <p:txBody>
          <a:bodyPr/>
          <a:lstStyle/>
          <a:p>
            <a:r>
              <a:rPr lang="en-US" altLang="zh-CN" sz="2800" dirty="0">
                <a:latin typeface="Times" panose="02020603050405020304" pitchFamily="18" charset="0"/>
                <a:cs typeface="Times" panose="02020603050405020304" pitchFamily="18" charset="0"/>
              </a:rPr>
              <a:t>CVR: implementation </a:t>
            </a:r>
            <a:endParaRPr lang="zh-CN" altLang="zh-CN" sz="2800" dirty="0">
              <a:latin typeface="Times" panose="02020603050405020304" pitchFamily="18" charset="0"/>
              <a:cs typeface="Times" panose="02020603050405020304" pitchFamily="18" charset="0"/>
            </a:endParaRPr>
          </a:p>
        </p:txBody>
      </p:sp>
      <p:sp>
        <p:nvSpPr>
          <p:cNvPr id="31" name="Rectangle 3"/>
          <p:cNvSpPr>
            <a:spLocks noChangeArrowheads="1"/>
          </p:cNvSpPr>
          <p:nvPr/>
        </p:nvSpPr>
        <p:spPr bwMode="auto">
          <a:xfrm>
            <a:off x="0"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latin typeface="Times" panose="02020603050405020304" pitchFamily="18" charset="0"/>
              <a:cs typeface="Times" panose="02020603050405020304" pitchFamily="18" charset="0"/>
            </a:endParaRPr>
          </a:p>
        </p:txBody>
      </p:sp>
      <p:sp>
        <p:nvSpPr>
          <p:cNvPr id="33" name="TextBox 32"/>
          <p:cNvSpPr txBox="1"/>
          <p:nvPr/>
        </p:nvSpPr>
        <p:spPr>
          <a:xfrm>
            <a:off x="145604" y="6114002"/>
            <a:ext cx="8890412" cy="400110"/>
          </a:xfrm>
          <a:prstGeom prst="rect">
            <a:avLst/>
          </a:prstGeom>
          <a:noFill/>
        </p:spPr>
        <p:txBody>
          <a:bodyPr wrap="square" rtlCol="0">
            <a:spAutoFit/>
          </a:bodyPr>
          <a:lstStyle/>
          <a:p>
            <a:r>
              <a:rPr lang="en-US" altLang="zh-CN" sz="1000" dirty="0">
                <a:latin typeface="Times New Roman" pitchFamily="18" charset="0"/>
                <a:cs typeface="Times New Roman" pitchFamily="18" charset="0"/>
              </a:rPr>
              <a:t>[6] Z. Wang and J. Wang, "Review on Implementation and Assessment of Conservation Voltage Reduction," </a:t>
            </a:r>
            <a:r>
              <a:rPr lang="en-US" altLang="zh-CN" sz="1000" i="1" dirty="0">
                <a:latin typeface="Times New Roman" pitchFamily="18" charset="0"/>
                <a:cs typeface="Times New Roman" pitchFamily="18" charset="0"/>
              </a:rPr>
              <a:t>IEEE Transactions on Power Systems</a:t>
            </a:r>
            <a:r>
              <a:rPr lang="en-US" altLang="zh-CN" sz="1000" dirty="0">
                <a:latin typeface="Times New Roman" pitchFamily="18" charset="0"/>
                <a:cs typeface="Times New Roman" pitchFamily="18" charset="0"/>
              </a:rPr>
              <a:t>, vol. 29, no. 3, pp. 1306-1315, May 2014.</a:t>
            </a:r>
            <a:endParaRPr lang="zh-CN" altLang="en-US" sz="1000" dirty="0">
              <a:latin typeface="Times New Roman" pitchFamily="18" charset="0"/>
              <a:cs typeface="Times New Roman" pitchFamily="18" charset="0"/>
            </a:endParaRPr>
          </a:p>
        </p:txBody>
      </p:sp>
      <p:sp>
        <p:nvSpPr>
          <p:cNvPr id="37" name="Rectangle 36"/>
          <p:cNvSpPr/>
          <p:nvPr/>
        </p:nvSpPr>
        <p:spPr>
          <a:xfrm>
            <a:off x="206697" y="729300"/>
            <a:ext cx="8632503" cy="5755422"/>
          </a:xfrm>
          <a:prstGeom prst="rect">
            <a:avLst/>
          </a:prstGeom>
        </p:spPr>
        <p:txBody>
          <a:bodyPr wrap="square">
            <a:spAutoFit/>
          </a:bodyPr>
          <a:lstStyle/>
          <a:p>
            <a:pPr algn="just">
              <a:lnSpc>
                <a:spcPct val="90000"/>
              </a:lnSpc>
              <a:spcBef>
                <a:spcPts val="750"/>
              </a:spcBef>
            </a:pPr>
            <a:r>
              <a:rPr lang="en-US" sz="2000" dirty="0">
                <a:latin typeface="Times New Roman" panose="02020603050405020304" pitchFamily="18" charset="0"/>
                <a:cs typeface="Times New Roman" panose="02020603050405020304" pitchFamily="18" charset="0"/>
              </a:rPr>
              <a:t>To implement CVR:</a:t>
            </a:r>
          </a:p>
          <a:p>
            <a:pPr marL="285750"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Open-loop VVC (w/o voltage feedback): change LTC tap position, line drop compensation, voltage spread reduction, CB-based reduction and home voltage reduction.</a:t>
            </a:r>
          </a:p>
          <a:p>
            <a:pPr algn="just">
              <a:lnSpc>
                <a:spcPct val="90000"/>
              </a:lnSpc>
              <a:spcBef>
                <a:spcPts val="750"/>
              </a:spcBef>
            </a:pPr>
            <a:r>
              <a:rPr lang="en-US" sz="2000" dirty="0">
                <a:latin typeface="Times New Roman" panose="02020603050405020304" pitchFamily="18" charset="0"/>
                <a:cs typeface="Times New Roman" panose="02020603050405020304" pitchFamily="18" charset="0"/>
              </a:rPr>
              <a:t>     Disadvantages of open-loop VVC</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depth of voltage is limited</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control of all devices is not optimized (just based on local data) </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cannot adapt to dynamic changes of distribution networks</a:t>
            </a:r>
          </a:p>
          <a:p>
            <a:pPr algn="just">
              <a:lnSpc>
                <a:spcPct val="90000"/>
              </a:lnSpc>
              <a:spcBef>
                <a:spcPts val="750"/>
              </a:spcBef>
            </a:pPr>
            <a:endParaRPr lang="en-US" sz="2000" dirty="0">
              <a:latin typeface="Times New Roman" panose="02020603050405020304" pitchFamily="18" charset="0"/>
              <a:cs typeface="Times New Roman" panose="02020603050405020304" pitchFamily="18" charset="0"/>
            </a:endParaRPr>
          </a:p>
          <a:p>
            <a:pPr marL="285750"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Closed-loop VVC: take advantage of various measurements to determine the best (optimal) VVC actions during certain time periods.</a:t>
            </a:r>
          </a:p>
          <a:p>
            <a:pPr algn="just">
              <a:lnSpc>
                <a:spcPct val="90000"/>
              </a:lnSpc>
              <a:spcBef>
                <a:spcPts val="750"/>
              </a:spcBef>
            </a:pPr>
            <a:r>
              <a:rPr lang="en-US" sz="2000" dirty="0">
                <a:latin typeface="Times New Roman" panose="02020603050405020304" pitchFamily="18" charset="0"/>
                <a:cs typeface="Times New Roman" panose="02020603050405020304" pitchFamily="18" charset="0"/>
              </a:rPr>
              <a:t>     Advantages of closed-loop VVC</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optimal voltage reduction </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optimal energy-saving effect</a:t>
            </a:r>
          </a:p>
          <a:p>
            <a:pPr marL="742950" lvl="1" indent="-285750" algn="just">
              <a:lnSpc>
                <a:spcPct val="90000"/>
              </a:lnSpc>
              <a:spcBef>
                <a:spcPts val="75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adaptive to dynamic system changes</a:t>
            </a:r>
          </a:p>
          <a:p>
            <a:pPr algn="just">
              <a:lnSpc>
                <a:spcPct val="90000"/>
              </a:lnSpc>
              <a:spcBef>
                <a:spcPts val="75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84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1520" y="3081154"/>
            <a:ext cx="1872208" cy="70788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CVR Factor Calculation</a:t>
            </a:r>
          </a:p>
        </p:txBody>
      </p:sp>
      <p:sp>
        <p:nvSpPr>
          <p:cNvPr id="16" name="灯片编号占位符 5"/>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086D65-8487-4555-919D-8C417FE63A53}" type="slidenum">
              <a:rPr kumimoji="0" lang="en-US" altLang="zh-CN" sz="1100" b="1" i="0" u="none" strike="noStrike" kern="1200" cap="none" spc="0" normalizeH="0" baseline="0" noProof="0">
                <a:ln>
                  <a:noFill/>
                </a:ln>
                <a:solidFill>
                  <a:srgbClr val="404040"/>
                </a:solidFill>
                <a:effectLst/>
                <a:uLnTx/>
                <a:uFillTx/>
                <a:latin typeface="Times" panose="02020603050405020304" pitchFamily="18" charset="0"/>
                <a:ea typeface="宋体" charset="-122"/>
                <a:cs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100" b="1" i="0" u="none" strike="noStrike" kern="1200" cap="none" spc="0" normalizeH="0" baseline="0" noProof="0" dirty="0">
              <a:ln>
                <a:noFill/>
              </a:ln>
              <a:solidFill>
                <a:srgbClr val="404040"/>
              </a:solidFill>
              <a:effectLst/>
              <a:uLnTx/>
              <a:uFillTx/>
              <a:latin typeface="Times" panose="02020603050405020304" pitchFamily="18" charset="0"/>
              <a:ea typeface="宋体" charset="-122"/>
              <a:cs typeface="Times" panose="02020603050405020304" pitchFamily="18" charset="0"/>
            </a:endParaRPr>
          </a:p>
        </p:txBody>
      </p:sp>
      <p:sp>
        <p:nvSpPr>
          <p:cNvPr id="18" name="Rectangle 2"/>
          <p:cNvSpPr>
            <a:spLocks noGrp="1" noChangeArrowheads="1"/>
          </p:cNvSpPr>
          <p:nvPr>
            <p:ph type="title"/>
          </p:nvPr>
        </p:nvSpPr>
        <p:spPr>
          <a:xfrm>
            <a:off x="0" y="-228600"/>
            <a:ext cx="8229600" cy="1143000"/>
          </a:xfrm>
        </p:spPr>
        <p:txBody>
          <a:bodyPr/>
          <a:lstStyle/>
          <a:p>
            <a:r>
              <a:rPr lang="en-US" altLang="zh-CN" dirty="0">
                <a:latin typeface="Times" panose="02020603050405020304" pitchFamily="18" charset="0"/>
                <a:cs typeface="Times" panose="02020603050405020304" pitchFamily="18" charset="0"/>
              </a:rPr>
              <a:t>Data-driven Assessment of CVR </a:t>
            </a:r>
            <a:endParaRPr lang="zh-CN" altLang="zh-CN" dirty="0">
              <a:latin typeface="Times" panose="02020603050405020304" pitchFamily="18" charset="0"/>
              <a:cs typeface="Times" panose="02020603050405020304" pitchFamily="18" charset="0"/>
            </a:endParaRPr>
          </a:p>
        </p:txBody>
      </p:sp>
      <p:sp>
        <p:nvSpPr>
          <p:cNvPr id="19" name="圆角矩形 22"/>
          <p:cNvSpPr/>
          <p:nvPr/>
        </p:nvSpPr>
        <p:spPr>
          <a:xfrm>
            <a:off x="251520" y="908720"/>
            <a:ext cx="1872208" cy="864096"/>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Practical System</a:t>
            </a:r>
            <a:endParaRPr kumimoji="0" lang="zh-CN" altLang="en-US"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sp>
        <p:nvSpPr>
          <p:cNvPr id="20" name="圆角矩形 23"/>
          <p:cNvSpPr/>
          <p:nvPr/>
        </p:nvSpPr>
        <p:spPr>
          <a:xfrm>
            <a:off x="2843808" y="908720"/>
            <a:ext cx="1944216" cy="864096"/>
          </a:xfrm>
          <a:prstGeom prst="roundRect">
            <a:avLst/>
          </a:prstGeom>
          <a:solidFill>
            <a:schemeClr val="accent2">
              <a:lumMod val="40000"/>
              <a:lumOff val="60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Measurement Devices</a:t>
            </a:r>
            <a:endParaRPr kumimoji="0" lang="zh-CN" altLang="en-US"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sp>
        <p:nvSpPr>
          <p:cNvPr id="21" name="圆角矩形 26"/>
          <p:cNvSpPr/>
          <p:nvPr/>
        </p:nvSpPr>
        <p:spPr>
          <a:xfrm>
            <a:off x="7092280" y="4941168"/>
            <a:ext cx="1872208" cy="86409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Identification Algorithm</a:t>
            </a:r>
            <a:endParaRPr kumimoji="0" lang="zh-CN" altLang="en-US"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sp>
        <p:nvSpPr>
          <p:cNvPr id="22" name="圆角矩形 28"/>
          <p:cNvSpPr/>
          <p:nvPr/>
        </p:nvSpPr>
        <p:spPr>
          <a:xfrm>
            <a:off x="4788024" y="2996952"/>
            <a:ext cx="2592288" cy="936104"/>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Load Model</a:t>
            </a:r>
            <a:endParaRPr kumimoji="0" lang="zh-CN" altLang="en-US" sz="2000" b="1"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endParaRPr>
          </a:p>
        </p:txBody>
      </p:sp>
      <p:cxnSp>
        <p:nvCxnSpPr>
          <p:cNvPr id="23" name="直接箭头连接符 30"/>
          <p:cNvCxnSpPr>
            <a:stCxn id="19" idx="3"/>
            <a:endCxn id="20" idx="1"/>
          </p:cNvCxnSpPr>
          <p:nvPr/>
        </p:nvCxnSpPr>
        <p:spPr bwMode="auto">
          <a:xfrm>
            <a:off x="2123728" y="1340768"/>
            <a:ext cx="720080" cy="1588"/>
          </a:xfrm>
          <a:prstGeom prst="straightConnector1">
            <a:avLst/>
          </a:prstGeom>
          <a:noFill/>
          <a:ln w="28575" cap="flat" cmpd="sng" algn="ctr">
            <a:solidFill>
              <a:srgbClr val="FF0000"/>
            </a:solidFill>
            <a:prstDash val="solid"/>
            <a:round/>
            <a:headEnd type="none" w="med" len="med"/>
            <a:tailEnd type="arrow"/>
          </a:ln>
          <a:effectLst/>
        </p:spPr>
      </p:cxnSp>
      <p:cxnSp>
        <p:nvCxnSpPr>
          <p:cNvPr id="24" name="直接箭头连接符 31"/>
          <p:cNvCxnSpPr/>
          <p:nvPr/>
        </p:nvCxnSpPr>
        <p:spPr bwMode="auto">
          <a:xfrm>
            <a:off x="4788024" y="1340768"/>
            <a:ext cx="720080" cy="1588"/>
          </a:xfrm>
          <a:prstGeom prst="straightConnector1">
            <a:avLst/>
          </a:prstGeom>
          <a:noFill/>
          <a:ln w="28575" cap="flat" cmpd="sng" algn="ctr">
            <a:solidFill>
              <a:srgbClr val="FF0000"/>
            </a:solidFill>
            <a:prstDash val="solid"/>
            <a:round/>
            <a:headEnd type="none" w="med" len="med"/>
            <a:tailEnd type="arrow"/>
          </a:ln>
          <a:effectLst/>
        </p:spPr>
      </p:cxnSp>
      <p:cxnSp>
        <p:nvCxnSpPr>
          <p:cNvPr id="25" name="直接箭头连接符 36"/>
          <p:cNvCxnSpPr/>
          <p:nvPr/>
        </p:nvCxnSpPr>
        <p:spPr bwMode="auto">
          <a:xfrm>
            <a:off x="5436096" y="1340768"/>
            <a:ext cx="3312368" cy="1588"/>
          </a:xfrm>
          <a:prstGeom prst="straightConnector1">
            <a:avLst/>
          </a:prstGeom>
          <a:noFill/>
          <a:ln w="28575" cap="flat" cmpd="sng" algn="ctr">
            <a:solidFill>
              <a:srgbClr val="FF0000"/>
            </a:solidFill>
            <a:prstDash val="solid"/>
            <a:round/>
            <a:headEnd type="none" w="med" len="med"/>
            <a:tailEnd type="none" w="med" len="med"/>
          </a:ln>
          <a:effectLst/>
        </p:spPr>
      </p:cxnSp>
      <p:cxnSp>
        <p:nvCxnSpPr>
          <p:cNvPr id="26" name="直接箭头连接符 38"/>
          <p:cNvCxnSpPr/>
          <p:nvPr/>
        </p:nvCxnSpPr>
        <p:spPr bwMode="auto">
          <a:xfrm rot="5400000">
            <a:off x="7237090" y="2853730"/>
            <a:ext cx="3022748" cy="1588"/>
          </a:xfrm>
          <a:prstGeom prst="straightConnector1">
            <a:avLst/>
          </a:prstGeom>
          <a:noFill/>
          <a:ln w="28575" cap="flat" cmpd="sng" algn="ctr">
            <a:solidFill>
              <a:srgbClr val="FF0000"/>
            </a:solidFill>
            <a:prstDash val="solid"/>
            <a:round/>
            <a:headEnd type="none" w="med" len="med"/>
            <a:tailEnd type="none" w="med" len="med"/>
          </a:ln>
          <a:effectLst/>
        </p:spPr>
      </p:cxnSp>
      <p:cxnSp>
        <p:nvCxnSpPr>
          <p:cNvPr id="27" name="直接箭头连接符 43"/>
          <p:cNvCxnSpPr/>
          <p:nvPr/>
        </p:nvCxnSpPr>
        <p:spPr bwMode="auto">
          <a:xfrm rot="10800000">
            <a:off x="7380312" y="3429000"/>
            <a:ext cx="576064" cy="1588"/>
          </a:xfrm>
          <a:prstGeom prst="straightConnector1">
            <a:avLst/>
          </a:prstGeom>
          <a:noFill/>
          <a:ln w="28575" cap="flat" cmpd="sng" algn="ctr">
            <a:solidFill>
              <a:srgbClr val="FF0000"/>
            </a:solidFill>
            <a:prstDash val="solid"/>
            <a:round/>
            <a:headEnd type="none" w="med" len="med"/>
            <a:tailEnd type="arrow"/>
          </a:ln>
          <a:effectLst/>
        </p:spPr>
      </p:cxnSp>
      <p:cxnSp>
        <p:nvCxnSpPr>
          <p:cNvPr id="28" name="直接箭头连接符 51"/>
          <p:cNvCxnSpPr/>
          <p:nvPr/>
        </p:nvCxnSpPr>
        <p:spPr bwMode="auto">
          <a:xfrm rot="5400000">
            <a:off x="6911466" y="2384090"/>
            <a:ext cx="2088232" cy="1588"/>
          </a:xfrm>
          <a:prstGeom prst="straightConnector1">
            <a:avLst/>
          </a:prstGeom>
          <a:noFill/>
          <a:ln w="28575" cap="flat" cmpd="sng" algn="ctr">
            <a:solidFill>
              <a:srgbClr val="FF0000"/>
            </a:solidFill>
            <a:prstDash val="solid"/>
            <a:round/>
            <a:headEnd type="none" w="med" len="med"/>
            <a:tailEnd type="none" w="med" len="med"/>
          </a:ln>
          <a:effectLst/>
        </p:spPr>
      </p:cxnSp>
      <p:sp>
        <p:nvSpPr>
          <p:cNvPr id="29" name="椭圆 54"/>
          <p:cNvSpPr/>
          <p:nvPr/>
        </p:nvSpPr>
        <p:spPr bwMode="auto">
          <a:xfrm>
            <a:off x="7740352" y="4077072"/>
            <a:ext cx="504056" cy="504056"/>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graphicFrame>
        <p:nvGraphicFramePr>
          <p:cNvPr id="30" name="Object 11"/>
          <p:cNvGraphicFramePr>
            <a:graphicFrameLocks noChangeAspect="1"/>
          </p:cNvGraphicFramePr>
          <p:nvPr>
            <p:extLst/>
          </p:nvPr>
        </p:nvGraphicFramePr>
        <p:xfrm>
          <a:off x="7848103" y="4149080"/>
          <a:ext cx="468313" cy="407987"/>
        </p:xfrm>
        <a:graphic>
          <a:graphicData uri="http://schemas.openxmlformats.org/presentationml/2006/ole">
            <mc:AlternateContent xmlns:mc="http://schemas.openxmlformats.org/markup-compatibility/2006">
              <mc:Choice xmlns:v="urn:schemas-microsoft-com:vml" Requires="v">
                <p:oleObj spid="_x0000_s3073" name="Equation" r:id="rId3" imgW="253800" imgH="215640" progId="Equation.DSMT4">
                  <p:embed/>
                </p:oleObj>
              </mc:Choice>
              <mc:Fallback>
                <p:oleObj name="Equation" r:id="rId3" imgW="253800" imgH="215640" progId="Equation.DSMT4">
                  <p:embed/>
                  <p:pic>
                    <p:nvPicPr>
                      <p:cNvPr id="3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103" y="4149080"/>
                        <a:ext cx="468313"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直接箭头连接符 57"/>
          <p:cNvCxnSpPr/>
          <p:nvPr/>
        </p:nvCxnSpPr>
        <p:spPr bwMode="auto">
          <a:xfrm rot="5400000">
            <a:off x="5940152" y="4149080"/>
            <a:ext cx="432048" cy="1588"/>
          </a:xfrm>
          <a:prstGeom prst="straightConnector1">
            <a:avLst/>
          </a:prstGeom>
          <a:noFill/>
          <a:ln w="28575" cap="flat" cmpd="sng" algn="ctr">
            <a:solidFill>
              <a:srgbClr val="FF0000"/>
            </a:solidFill>
            <a:prstDash val="solid"/>
            <a:round/>
            <a:headEnd type="none" w="med" len="med"/>
            <a:tailEnd type="none" w="med" len="med"/>
          </a:ln>
          <a:effectLst/>
        </p:spPr>
      </p:cxnSp>
      <p:cxnSp>
        <p:nvCxnSpPr>
          <p:cNvPr id="32" name="直接箭头连接符 59"/>
          <p:cNvCxnSpPr/>
          <p:nvPr/>
        </p:nvCxnSpPr>
        <p:spPr bwMode="auto">
          <a:xfrm>
            <a:off x="6156176" y="4365104"/>
            <a:ext cx="1584176" cy="1588"/>
          </a:xfrm>
          <a:prstGeom prst="straightConnector1">
            <a:avLst/>
          </a:prstGeom>
          <a:noFill/>
          <a:ln w="28575" cap="flat" cmpd="sng" algn="ctr">
            <a:solidFill>
              <a:srgbClr val="FF0000"/>
            </a:solidFill>
            <a:prstDash val="solid"/>
            <a:round/>
            <a:headEnd type="none" w="med" len="med"/>
            <a:tailEnd type="arrow"/>
          </a:ln>
          <a:effectLst/>
        </p:spPr>
      </p:cxnSp>
      <p:cxnSp>
        <p:nvCxnSpPr>
          <p:cNvPr id="33" name="直接箭头连接符 62"/>
          <p:cNvCxnSpPr/>
          <p:nvPr/>
        </p:nvCxnSpPr>
        <p:spPr bwMode="auto">
          <a:xfrm>
            <a:off x="8244408" y="4365104"/>
            <a:ext cx="504056" cy="1588"/>
          </a:xfrm>
          <a:prstGeom prst="straightConnector1">
            <a:avLst/>
          </a:prstGeom>
          <a:noFill/>
          <a:ln w="28575" cap="flat" cmpd="sng" algn="ctr">
            <a:solidFill>
              <a:srgbClr val="FF0000"/>
            </a:solidFill>
            <a:prstDash val="solid"/>
            <a:round/>
            <a:headEnd type="arrow" w="med" len="med"/>
            <a:tailEnd type="none" w="med" len="med"/>
          </a:ln>
          <a:effectLst/>
        </p:spPr>
      </p:cxnSp>
      <p:cxnSp>
        <p:nvCxnSpPr>
          <p:cNvPr id="34" name="直接箭头连接符 66"/>
          <p:cNvCxnSpPr/>
          <p:nvPr/>
        </p:nvCxnSpPr>
        <p:spPr bwMode="auto">
          <a:xfrm rot="10800000">
            <a:off x="5724128" y="5373216"/>
            <a:ext cx="1368152" cy="1588"/>
          </a:xfrm>
          <a:prstGeom prst="straightConnector1">
            <a:avLst/>
          </a:prstGeom>
          <a:noFill/>
          <a:ln w="28575" cap="flat" cmpd="sng" algn="ctr">
            <a:solidFill>
              <a:srgbClr val="FF0000"/>
            </a:solidFill>
            <a:prstDash val="solid"/>
            <a:round/>
            <a:headEnd type="none" w="med" len="med"/>
            <a:tailEnd type="none" w="med" len="med"/>
          </a:ln>
          <a:effectLst/>
        </p:spPr>
      </p:cxnSp>
      <p:cxnSp>
        <p:nvCxnSpPr>
          <p:cNvPr id="35" name="直接箭头连接符 68"/>
          <p:cNvCxnSpPr/>
          <p:nvPr/>
        </p:nvCxnSpPr>
        <p:spPr bwMode="auto">
          <a:xfrm rot="5400000" flipH="1" flipV="1">
            <a:off x="5002063" y="4654327"/>
            <a:ext cx="1443336" cy="794"/>
          </a:xfrm>
          <a:prstGeom prst="straightConnector1">
            <a:avLst/>
          </a:prstGeom>
          <a:noFill/>
          <a:ln w="28575" cap="flat" cmpd="sng" algn="ctr">
            <a:solidFill>
              <a:srgbClr val="FF0000"/>
            </a:solidFill>
            <a:prstDash val="solid"/>
            <a:round/>
            <a:headEnd type="none" w="med" len="med"/>
            <a:tailEnd type="arrow"/>
          </a:ln>
          <a:effectLst/>
        </p:spPr>
      </p:cxnSp>
      <p:cxnSp>
        <p:nvCxnSpPr>
          <p:cNvPr id="36" name="直接箭头连接符 71"/>
          <p:cNvCxnSpPr/>
          <p:nvPr/>
        </p:nvCxnSpPr>
        <p:spPr bwMode="auto">
          <a:xfrm rot="5400000" flipH="1" flipV="1">
            <a:off x="7846378" y="4762339"/>
            <a:ext cx="363216" cy="794"/>
          </a:xfrm>
          <a:prstGeom prst="straightConnector1">
            <a:avLst/>
          </a:prstGeom>
          <a:noFill/>
          <a:ln w="28575" cap="flat" cmpd="sng" algn="ctr">
            <a:solidFill>
              <a:srgbClr val="FF0000"/>
            </a:solidFill>
            <a:prstDash val="solid"/>
            <a:round/>
            <a:headEnd type="arrow" w="med" len="med"/>
            <a:tailEnd type="none" w="med" len="med"/>
          </a:ln>
          <a:effectLst/>
        </p:spPr>
      </p:cxnSp>
      <p:cxnSp>
        <p:nvCxnSpPr>
          <p:cNvPr id="37" name="直接箭头连接符 79"/>
          <p:cNvCxnSpPr/>
          <p:nvPr/>
        </p:nvCxnSpPr>
        <p:spPr bwMode="auto">
          <a:xfrm rot="10800000">
            <a:off x="1187624" y="2060848"/>
            <a:ext cx="6768752" cy="1588"/>
          </a:xfrm>
          <a:prstGeom prst="straightConnector1">
            <a:avLst/>
          </a:prstGeom>
          <a:noFill/>
          <a:ln w="28575" cap="flat" cmpd="sng" algn="ctr">
            <a:solidFill>
              <a:srgbClr val="FF0000"/>
            </a:solidFill>
            <a:prstDash val="solid"/>
            <a:round/>
            <a:headEnd type="none" w="med" len="med"/>
            <a:tailEnd type="none" w="med" len="med"/>
          </a:ln>
          <a:effectLst/>
        </p:spPr>
      </p:cxnSp>
      <p:cxnSp>
        <p:nvCxnSpPr>
          <p:cNvPr id="38" name="直接箭头连接符 81"/>
          <p:cNvCxnSpPr/>
          <p:nvPr/>
        </p:nvCxnSpPr>
        <p:spPr bwMode="auto">
          <a:xfrm rot="5400000" flipH="1" flipV="1">
            <a:off x="676677" y="2571001"/>
            <a:ext cx="1021100" cy="794"/>
          </a:xfrm>
          <a:prstGeom prst="straightConnector1">
            <a:avLst/>
          </a:prstGeom>
          <a:noFill/>
          <a:ln w="28575" cap="flat" cmpd="sng" algn="ctr">
            <a:solidFill>
              <a:srgbClr val="FF0000"/>
            </a:solidFill>
            <a:prstDash val="solid"/>
            <a:round/>
            <a:headEnd type="arrow" w="med" len="med"/>
            <a:tailEnd type="none" w="med" len="med"/>
          </a:ln>
          <a:effectLst/>
        </p:spPr>
      </p:cxnSp>
      <p:graphicFrame>
        <p:nvGraphicFramePr>
          <p:cNvPr id="39" name="Object 12"/>
          <p:cNvGraphicFramePr>
            <a:graphicFrameLocks noChangeAspect="1"/>
          </p:cNvGraphicFramePr>
          <p:nvPr>
            <p:extLst/>
          </p:nvPr>
        </p:nvGraphicFramePr>
        <p:xfrm>
          <a:off x="6240363" y="4005263"/>
          <a:ext cx="923925" cy="384175"/>
        </p:xfrm>
        <a:graphic>
          <a:graphicData uri="http://schemas.openxmlformats.org/presentationml/2006/ole">
            <mc:AlternateContent xmlns:mc="http://schemas.openxmlformats.org/markup-compatibility/2006">
              <mc:Choice xmlns:v="urn:schemas-microsoft-com:vml" Requires="v">
                <p:oleObj spid="_x0000_s3074" name="Equation" r:id="rId5" imgW="533160" imgH="215640" progId="Equation.DSMT4">
                  <p:embed/>
                </p:oleObj>
              </mc:Choice>
              <mc:Fallback>
                <p:oleObj name="Equation" r:id="rId5" imgW="533160" imgH="215640" progId="Equation.DSMT4">
                  <p:embed/>
                  <p:pic>
                    <p:nvPicPr>
                      <p:cNvPr id="39"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363" y="4005263"/>
                        <a:ext cx="9239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3"/>
          <p:cNvGraphicFramePr>
            <a:graphicFrameLocks noChangeAspect="1"/>
          </p:cNvGraphicFramePr>
          <p:nvPr>
            <p:extLst/>
          </p:nvPr>
        </p:nvGraphicFramePr>
        <p:xfrm>
          <a:off x="7740352" y="3573016"/>
          <a:ext cx="923925" cy="338138"/>
        </p:xfrm>
        <a:graphic>
          <a:graphicData uri="http://schemas.openxmlformats.org/presentationml/2006/ole">
            <mc:AlternateContent xmlns:mc="http://schemas.openxmlformats.org/markup-compatibility/2006">
              <mc:Choice xmlns:v="urn:schemas-microsoft-com:vml" Requires="v">
                <p:oleObj spid="_x0000_s3075" name="Equation" r:id="rId7" imgW="533160" imgH="190440" progId="Equation.DSMT4">
                  <p:embed/>
                </p:oleObj>
              </mc:Choice>
              <mc:Fallback>
                <p:oleObj name="Equation" r:id="rId7" imgW="533160" imgH="190440" progId="Equation.DSMT4">
                  <p:embed/>
                  <p:pic>
                    <p:nvPicPr>
                      <p:cNvPr id="4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0352" y="3573016"/>
                        <a:ext cx="923925"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7308304" y="3789040"/>
            <a:ext cx="6480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rPr>
              <a:t>_</a:t>
            </a:r>
            <a:endParaRPr kumimoji="0" lang="zh-CN" altLang="en-US" sz="2400" b="0"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endParaRPr>
          </a:p>
        </p:txBody>
      </p:sp>
      <p:sp>
        <p:nvSpPr>
          <p:cNvPr id="42" name="TextBox 41"/>
          <p:cNvSpPr txBox="1"/>
          <p:nvPr/>
        </p:nvSpPr>
        <p:spPr>
          <a:xfrm>
            <a:off x="8316416" y="3933056"/>
            <a:ext cx="6480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rPr>
              <a:t>+</a:t>
            </a:r>
            <a:endParaRPr kumimoji="0" lang="zh-CN" altLang="en-US" sz="2400" b="0"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endParaRPr>
          </a:p>
        </p:txBody>
      </p:sp>
      <p:graphicFrame>
        <p:nvGraphicFramePr>
          <p:cNvPr id="43" name="Object 15"/>
          <p:cNvGraphicFramePr>
            <a:graphicFrameLocks noChangeAspect="1"/>
          </p:cNvGraphicFramePr>
          <p:nvPr>
            <p:extLst/>
          </p:nvPr>
        </p:nvGraphicFramePr>
        <p:xfrm>
          <a:off x="4989513" y="1412875"/>
          <a:ext cx="923925" cy="338138"/>
        </p:xfrm>
        <a:graphic>
          <a:graphicData uri="http://schemas.openxmlformats.org/presentationml/2006/ole">
            <mc:AlternateContent xmlns:mc="http://schemas.openxmlformats.org/markup-compatibility/2006">
              <mc:Choice xmlns:v="urn:schemas-microsoft-com:vml" Requires="v">
                <p:oleObj spid="_x0000_s3076" name="Equation" r:id="rId9" imgW="533160" imgH="190440" progId="Equation.DSMT4">
                  <p:embed/>
                </p:oleObj>
              </mc:Choice>
              <mc:Fallback>
                <p:oleObj name="Equation" r:id="rId9" imgW="533160" imgH="190440" progId="Equation.DSMT4">
                  <p:embed/>
                  <p:pic>
                    <p:nvPicPr>
                      <p:cNvPr id="43"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9513" y="1412875"/>
                        <a:ext cx="923925"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6"/>
          <p:cNvGraphicFramePr>
            <a:graphicFrameLocks noChangeAspect="1"/>
          </p:cNvGraphicFramePr>
          <p:nvPr>
            <p:extLst/>
          </p:nvPr>
        </p:nvGraphicFramePr>
        <p:xfrm>
          <a:off x="5220072" y="908720"/>
          <a:ext cx="461962" cy="338137"/>
        </p:xfrm>
        <a:graphic>
          <a:graphicData uri="http://schemas.openxmlformats.org/presentationml/2006/ole">
            <mc:AlternateContent xmlns:mc="http://schemas.openxmlformats.org/markup-compatibility/2006">
              <mc:Choice xmlns:v="urn:schemas-microsoft-com:vml" Requires="v">
                <p:oleObj spid="_x0000_s3077" name="Equation" r:id="rId11" imgW="266400" imgH="190440" progId="Equation.DSMT4">
                  <p:embed/>
                </p:oleObj>
              </mc:Choice>
              <mc:Fallback>
                <p:oleObj name="Equation" r:id="rId11" imgW="266400" imgH="190440" progId="Equation.DSMT4">
                  <p:embed/>
                  <p:pic>
                    <p:nvPicPr>
                      <p:cNvPr id="44"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908720"/>
                        <a:ext cx="461962" cy="33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17"/>
          <p:cNvGraphicFramePr>
            <a:graphicFrameLocks noChangeAspect="1"/>
          </p:cNvGraphicFramePr>
          <p:nvPr>
            <p:extLst/>
          </p:nvPr>
        </p:nvGraphicFramePr>
        <p:xfrm>
          <a:off x="7380312" y="1628800"/>
          <a:ext cx="461963" cy="338138"/>
        </p:xfrm>
        <a:graphic>
          <a:graphicData uri="http://schemas.openxmlformats.org/presentationml/2006/ole">
            <mc:AlternateContent xmlns:mc="http://schemas.openxmlformats.org/markup-compatibility/2006">
              <mc:Choice xmlns:v="urn:schemas-microsoft-com:vml" Requires="v">
                <p:oleObj spid="_x0000_s3078" name="Equation" r:id="rId13" imgW="266400" imgH="190440" progId="Equation.DSMT4">
                  <p:embed/>
                </p:oleObj>
              </mc:Choice>
              <mc:Fallback>
                <p:oleObj name="Equation" r:id="rId13" imgW="266400" imgH="190440" progId="Equation.DSMT4">
                  <p:embed/>
                  <p:pic>
                    <p:nvPicPr>
                      <p:cNvPr id="45"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0312" y="1628800"/>
                        <a:ext cx="461963"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18"/>
          <p:cNvGraphicFramePr>
            <a:graphicFrameLocks noChangeAspect="1"/>
          </p:cNvGraphicFramePr>
          <p:nvPr>
            <p:extLst/>
          </p:nvPr>
        </p:nvGraphicFramePr>
        <p:xfrm>
          <a:off x="7422405" y="2946846"/>
          <a:ext cx="461963" cy="338138"/>
        </p:xfrm>
        <a:graphic>
          <a:graphicData uri="http://schemas.openxmlformats.org/presentationml/2006/ole">
            <mc:AlternateContent xmlns:mc="http://schemas.openxmlformats.org/markup-compatibility/2006">
              <mc:Choice xmlns:v="urn:schemas-microsoft-com:vml" Requires="v">
                <p:oleObj spid="_x0000_s3079" name="Equation" r:id="rId15" imgW="266400" imgH="190440" progId="Equation.DSMT4">
                  <p:embed/>
                </p:oleObj>
              </mc:Choice>
              <mc:Fallback>
                <p:oleObj name="Equation" r:id="rId15" imgW="266400" imgH="190440" progId="Equation.DSMT4">
                  <p:embed/>
                  <p:pic>
                    <p:nvPicPr>
                      <p:cNvPr id="46"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2405" y="2946846"/>
                        <a:ext cx="461963"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矩形 100"/>
          <p:cNvSpPr/>
          <p:nvPr/>
        </p:nvSpPr>
        <p:spPr bwMode="auto">
          <a:xfrm>
            <a:off x="4644008" y="2636912"/>
            <a:ext cx="4392488" cy="3384376"/>
          </a:xfrm>
          <a:prstGeom prst="rect">
            <a:avLst/>
          </a:prstGeom>
          <a:noFill/>
          <a:ln w="28575" cap="flat" cmpd="sng" algn="ctr">
            <a:solidFill>
              <a:schemeClr val="tx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cxnSp>
        <p:nvCxnSpPr>
          <p:cNvPr id="48" name="直接箭头连接符 52"/>
          <p:cNvCxnSpPr/>
          <p:nvPr/>
        </p:nvCxnSpPr>
        <p:spPr bwMode="auto">
          <a:xfrm rot="10800000">
            <a:off x="2123728" y="3427411"/>
            <a:ext cx="2664296" cy="1588"/>
          </a:xfrm>
          <a:prstGeom prst="straightConnector1">
            <a:avLst/>
          </a:prstGeom>
          <a:noFill/>
          <a:ln w="28575" cap="flat" cmpd="sng" algn="ctr">
            <a:solidFill>
              <a:srgbClr val="FF0000"/>
            </a:solidFill>
            <a:prstDash val="solid"/>
            <a:round/>
            <a:headEnd type="none" w="med" len="med"/>
            <a:tailEnd type="arrow" w="med" len="med"/>
          </a:ln>
          <a:effectLst/>
        </p:spPr>
      </p:cxnSp>
      <p:sp>
        <p:nvSpPr>
          <p:cNvPr id="49" name="TextBox 48"/>
          <p:cNvSpPr txBox="1"/>
          <p:nvPr/>
        </p:nvSpPr>
        <p:spPr>
          <a:xfrm>
            <a:off x="2339752" y="3573016"/>
            <a:ext cx="2232248"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Identified load model</a:t>
            </a:r>
            <a:endParaRPr kumimoji="0" lang="zh-CN" altLang="en-US" sz="2000" b="1"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0008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标题 1"/>
          <p:cNvSpPr txBox="1">
            <a:spLocks/>
          </p:cNvSpPr>
          <p:nvPr/>
        </p:nvSpPr>
        <p:spPr bwMode="auto">
          <a:xfrm>
            <a:off x="-14287" y="132252"/>
            <a:ext cx="8229600" cy="3404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altLang="zh-CN" kern="0" dirty="0">
                <a:latin typeface="Times" panose="02020603050405020304" pitchFamily="18" charset="0"/>
                <a:cs typeface="Times" panose="02020603050405020304" pitchFamily="18" charset="0"/>
              </a:rPr>
              <a:t>Load Model Identification</a:t>
            </a:r>
            <a:endParaRPr lang="zh-CN" altLang="en-US" kern="0" dirty="0">
              <a:latin typeface="Times" panose="02020603050405020304" pitchFamily="18" charset="0"/>
              <a:cs typeface="Times" panose="02020603050405020304" pitchFamily="18" charset="0"/>
            </a:endParaRPr>
          </a:p>
        </p:txBody>
      </p:sp>
      <p:sp>
        <p:nvSpPr>
          <p:cNvPr id="51" name="灯片编号占位符 3"/>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AEF622-B8C0-462C-9D9E-EA0F8FD689D8}" type="slidenum">
              <a:rPr kumimoji="0" lang="en-US" altLang="zh-CN" sz="1100" b="1" i="0" u="none" strike="noStrike" kern="1200" cap="none" spc="0" normalizeH="0" baseline="0" noProof="0" smtClean="0">
                <a:ln>
                  <a:noFill/>
                </a:ln>
                <a:solidFill>
                  <a:srgbClr val="404040"/>
                </a:solidFill>
                <a:effectLst/>
                <a:uLnTx/>
                <a:uFillTx/>
                <a:latin typeface="Times" panose="02020603050405020304" pitchFamily="18" charset="0"/>
                <a:ea typeface="宋体" charset="-122"/>
                <a:cs typeface="Times"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CN" sz="1100" b="1" i="0" u="none" strike="noStrike" kern="1200" cap="none" spc="0" normalizeH="0" baseline="0" noProof="0" dirty="0">
              <a:ln>
                <a:noFill/>
              </a:ln>
              <a:solidFill>
                <a:srgbClr val="404040"/>
              </a:solidFill>
              <a:effectLst/>
              <a:uLnTx/>
              <a:uFillTx/>
              <a:latin typeface="Times" panose="02020603050405020304" pitchFamily="18" charset="0"/>
              <a:ea typeface="宋体" charset="-122"/>
              <a:cs typeface="Times" panose="02020603050405020304" pitchFamily="18" charset="0"/>
            </a:endParaRPr>
          </a:p>
        </p:txBody>
      </p:sp>
      <p:graphicFrame>
        <p:nvGraphicFramePr>
          <p:cNvPr id="52" name="Object 4"/>
          <p:cNvGraphicFramePr>
            <a:graphicFrameLocks noChangeAspect="1"/>
          </p:cNvGraphicFramePr>
          <p:nvPr>
            <p:extLst/>
          </p:nvPr>
        </p:nvGraphicFramePr>
        <p:xfrm>
          <a:off x="1217613" y="903437"/>
          <a:ext cx="1651000" cy="941387"/>
        </p:xfrm>
        <a:graphic>
          <a:graphicData uri="http://schemas.openxmlformats.org/presentationml/2006/ole">
            <mc:AlternateContent xmlns:mc="http://schemas.openxmlformats.org/markup-compatibility/2006">
              <mc:Choice xmlns:v="urn:schemas-microsoft-com:vml" Requires="v">
                <p:oleObj spid="_x0000_s4097" name="Equation" r:id="rId3" imgW="723600" imgH="444240" progId="Equation.DSMT4">
                  <p:embed/>
                </p:oleObj>
              </mc:Choice>
              <mc:Fallback>
                <p:oleObj name="Equation" r:id="rId3" imgW="723600" imgH="444240" progId="Equation.DSMT4">
                  <p:embed/>
                  <p:pic>
                    <p:nvPicPr>
                      <p:cNvPr id="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903437"/>
                        <a:ext cx="1651000" cy="941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sp>
        <p:nvSpPr>
          <p:cNvPr id="54" name="Rectangle 6"/>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sp>
        <p:nvSpPr>
          <p:cNvPr id="55" name="Rectangle 8"/>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sp>
        <p:nvSpPr>
          <p:cNvPr id="56" name="Rectangle 10"/>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Times" panose="02020603050405020304" pitchFamily="18" charset="0"/>
              <a:cs typeface="Times" panose="02020603050405020304" pitchFamily="18" charset="0"/>
            </a:endParaRPr>
          </a:p>
        </p:txBody>
      </p:sp>
      <p:sp>
        <p:nvSpPr>
          <p:cNvPr id="59" name="TextBox 58"/>
          <p:cNvSpPr txBox="1"/>
          <p:nvPr/>
        </p:nvSpPr>
        <p:spPr>
          <a:xfrm>
            <a:off x="4716016" y="1167135"/>
            <a:ext cx="4176464" cy="461665"/>
          </a:xfrm>
          <a:prstGeom prst="rect">
            <a:avLst/>
          </a:prstGeom>
          <a:noFill/>
          <a:ln w="317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Exponential load model</a:t>
            </a:r>
            <a:endParaRPr kumimoji="0" lang="zh-CN" altLang="en-US"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graphicFrame>
        <p:nvGraphicFramePr>
          <p:cNvPr id="60" name="Object 7"/>
          <p:cNvGraphicFramePr>
            <a:graphicFrameLocks noChangeAspect="1"/>
          </p:cNvGraphicFramePr>
          <p:nvPr>
            <p:extLst/>
          </p:nvPr>
        </p:nvGraphicFramePr>
        <p:xfrm>
          <a:off x="827088" y="1911350"/>
          <a:ext cx="2663825" cy="941388"/>
        </p:xfrm>
        <a:graphic>
          <a:graphicData uri="http://schemas.openxmlformats.org/presentationml/2006/ole">
            <mc:AlternateContent xmlns:mc="http://schemas.openxmlformats.org/markup-compatibility/2006">
              <mc:Choice xmlns:v="urn:schemas-microsoft-com:vml" Requires="v">
                <p:oleObj spid="_x0000_s4098" name="Equation" r:id="rId5" imgW="1168200" imgH="444240" progId="Equation.DSMT4">
                  <p:embed/>
                </p:oleObj>
              </mc:Choice>
              <mc:Fallback>
                <p:oleObj name="Equation" r:id="rId5" imgW="1168200" imgH="444240" progId="Equation.DSMT4">
                  <p:embed/>
                  <p:pic>
                    <p:nvPicPr>
                      <p:cNvPr id="6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911350"/>
                        <a:ext cx="2663825" cy="94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Box 60"/>
          <p:cNvSpPr txBox="1"/>
          <p:nvPr/>
        </p:nvSpPr>
        <p:spPr>
          <a:xfrm>
            <a:off x="4716016" y="1949931"/>
            <a:ext cx="4176464" cy="830997"/>
          </a:xfrm>
          <a:prstGeom prst="rect">
            <a:avLst/>
          </a:prstGeom>
          <a:noFill/>
          <a:ln w="317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Time-varying exponential load model</a:t>
            </a:r>
            <a:endParaRPr kumimoji="0" lang="zh-CN" altLang="en-US"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graphicFrame>
        <p:nvGraphicFramePr>
          <p:cNvPr id="62" name="Object 5"/>
          <p:cNvGraphicFramePr>
            <a:graphicFrameLocks noChangeAspect="1"/>
          </p:cNvGraphicFramePr>
          <p:nvPr>
            <p:extLst/>
          </p:nvPr>
        </p:nvGraphicFramePr>
        <p:xfrm>
          <a:off x="368300" y="3141092"/>
          <a:ext cx="3732213" cy="471488"/>
        </p:xfrm>
        <a:graphic>
          <a:graphicData uri="http://schemas.openxmlformats.org/presentationml/2006/ole">
            <mc:AlternateContent xmlns:mc="http://schemas.openxmlformats.org/markup-compatibility/2006">
              <mc:Choice xmlns:v="urn:schemas-microsoft-com:vml" Requires="v">
                <p:oleObj spid="_x0000_s4099" name="Equation" r:id="rId7" imgW="1549080" imgH="190440" progId="Equation.DSMT4">
                  <p:embed/>
                </p:oleObj>
              </mc:Choice>
              <mc:Fallback>
                <p:oleObj name="Equation" r:id="rId7" imgW="1549080" imgH="190440" progId="Equation.DSMT4">
                  <p:embed/>
                  <p:pic>
                    <p:nvPicPr>
                      <p:cNvPr id="6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 y="3141092"/>
                        <a:ext cx="3732213"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TextBox 62"/>
          <p:cNvSpPr txBox="1"/>
          <p:nvPr/>
        </p:nvSpPr>
        <p:spPr>
          <a:xfrm>
            <a:off x="4716016" y="3140968"/>
            <a:ext cx="4176464" cy="461665"/>
          </a:xfrm>
          <a:prstGeom prst="rect">
            <a:avLst/>
          </a:prstGeom>
          <a:noFill/>
          <a:ln w="317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Model linearization</a:t>
            </a:r>
            <a:endParaRPr kumimoji="0" lang="zh-CN" altLang="en-US"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graphicFrame>
        <p:nvGraphicFramePr>
          <p:cNvPr id="64" name="Object 7"/>
          <p:cNvGraphicFramePr>
            <a:graphicFrameLocks noChangeAspect="1"/>
          </p:cNvGraphicFramePr>
          <p:nvPr>
            <p:extLst/>
          </p:nvPr>
        </p:nvGraphicFramePr>
        <p:xfrm>
          <a:off x="323528" y="3763963"/>
          <a:ext cx="4103688" cy="2401887"/>
        </p:xfrm>
        <a:graphic>
          <a:graphicData uri="http://schemas.openxmlformats.org/presentationml/2006/ole">
            <mc:AlternateContent xmlns:mc="http://schemas.openxmlformats.org/markup-compatibility/2006">
              <mc:Choice xmlns:v="urn:schemas-microsoft-com:vml" Requires="v">
                <p:oleObj spid="_x0000_s4100" name="Equation" r:id="rId9" imgW="1371600" imgH="901440" progId="Equation.DSMT4">
                  <p:embed/>
                </p:oleObj>
              </mc:Choice>
              <mc:Fallback>
                <p:oleObj name="Equation" r:id="rId9" imgW="1371600" imgH="901440" progId="Equation.DSMT4">
                  <p:embed/>
                  <p:pic>
                    <p:nvPicPr>
                      <p:cNvPr id="64"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3763963"/>
                        <a:ext cx="4103688" cy="2401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TextBox 64"/>
          <p:cNvSpPr txBox="1"/>
          <p:nvPr/>
        </p:nvSpPr>
        <p:spPr>
          <a:xfrm>
            <a:off x="4716016" y="3933056"/>
            <a:ext cx="4176464" cy="830997"/>
          </a:xfrm>
          <a:prstGeom prst="rect">
            <a:avLst/>
          </a:prstGeom>
          <a:noFill/>
          <a:ln w="31750">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Mathematical model of input signal</a:t>
            </a:r>
            <a:endParaRPr kumimoji="0" lang="zh-CN" altLang="en-US"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cxnSp>
        <p:nvCxnSpPr>
          <p:cNvPr id="66" name="直接箭头连接符 41"/>
          <p:cNvCxnSpPr>
            <a:stCxn id="61" idx="0"/>
          </p:cNvCxnSpPr>
          <p:nvPr/>
        </p:nvCxnSpPr>
        <p:spPr bwMode="auto">
          <a:xfrm rot="5400000" flipH="1" flipV="1">
            <a:off x="6643683" y="1789366"/>
            <a:ext cx="321131" cy="1588"/>
          </a:xfrm>
          <a:prstGeom prst="straightConnector1">
            <a:avLst/>
          </a:prstGeom>
          <a:noFill/>
          <a:ln w="28575" cap="flat" cmpd="sng" algn="ctr">
            <a:solidFill>
              <a:srgbClr val="FF0000"/>
            </a:solidFill>
            <a:prstDash val="solid"/>
            <a:round/>
            <a:headEnd type="arrow" w="med" len="med"/>
            <a:tailEnd type="none" w="med" len="med"/>
          </a:ln>
          <a:effectLst/>
        </p:spPr>
      </p:cxnSp>
      <p:cxnSp>
        <p:nvCxnSpPr>
          <p:cNvPr id="67" name="直接箭头连接符 42"/>
          <p:cNvCxnSpPr/>
          <p:nvPr/>
        </p:nvCxnSpPr>
        <p:spPr bwMode="auto">
          <a:xfrm rot="5400000" flipH="1" flipV="1">
            <a:off x="6623434" y="2960154"/>
            <a:ext cx="360040" cy="1588"/>
          </a:xfrm>
          <a:prstGeom prst="straightConnector1">
            <a:avLst/>
          </a:prstGeom>
          <a:noFill/>
          <a:ln w="28575" cap="flat" cmpd="sng" algn="ctr">
            <a:solidFill>
              <a:srgbClr val="FF0000"/>
            </a:solidFill>
            <a:prstDash val="solid"/>
            <a:round/>
            <a:headEnd type="arrow" w="med" len="med"/>
            <a:tailEnd type="none" w="med" len="med"/>
          </a:ln>
          <a:effectLst/>
        </p:spPr>
      </p:cxnSp>
      <p:cxnSp>
        <p:nvCxnSpPr>
          <p:cNvPr id="68" name="直接箭头连接符 45"/>
          <p:cNvCxnSpPr>
            <a:endCxn id="63" idx="2"/>
          </p:cNvCxnSpPr>
          <p:nvPr/>
        </p:nvCxnSpPr>
        <p:spPr bwMode="auto">
          <a:xfrm rot="5400000" flipH="1" flipV="1">
            <a:off x="6639037" y="3767845"/>
            <a:ext cx="330423" cy="1588"/>
          </a:xfrm>
          <a:prstGeom prst="straightConnector1">
            <a:avLst/>
          </a:prstGeom>
          <a:noFill/>
          <a:ln w="28575" cap="flat" cmpd="sng" algn="ctr">
            <a:solidFill>
              <a:srgbClr val="FF0000"/>
            </a:solidFill>
            <a:prstDash val="solid"/>
            <a:round/>
            <a:headEnd type="arrow" w="med" len="med"/>
            <a:tailEnd type="none" w="med" len="med"/>
          </a:ln>
          <a:effectLst/>
        </p:spPr>
      </p:cxnSp>
      <p:sp>
        <p:nvSpPr>
          <p:cNvPr id="69" name="圆角矩形 20"/>
          <p:cNvSpPr/>
          <p:nvPr/>
        </p:nvSpPr>
        <p:spPr>
          <a:xfrm>
            <a:off x="4716016" y="5085184"/>
            <a:ext cx="4176000" cy="792088"/>
          </a:xfrm>
          <a:prstGeom prst="roundRect">
            <a:avLst/>
          </a:prstGeom>
          <a:noFill/>
          <a:ln w="31750">
            <a:solidFill>
              <a:srgbClr val="C00000"/>
            </a:solid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404040"/>
              </a:solidFill>
              <a:effectLst/>
              <a:uLnTx/>
              <a:uFillTx/>
              <a:latin typeface="Times" panose="02020603050405020304" pitchFamily="18" charset="0"/>
              <a:cs typeface="Times"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rPr>
              <a:t>Load-to-voltage sensitivity</a:t>
            </a:r>
            <a:endParaRPr kumimoji="0" lang="zh-CN" altLang="en-US" sz="2400" b="0" i="0" u="none" strike="noStrike" kern="1200" cap="none" spc="0" normalizeH="0" baseline="0" noProof="0" dirty="0">
              <a:ln>
                <a:noFill/>
              </a:ln>
              <a:solidFill>
                <a:srgbClr val="404040">
                  <a:lumMod val="50000"/>
                </a:srgbClr>
              </a:solidFill>
              <a:effectLst/>
              <a:uLnTx/>
              <a:uFillTx/>
              <a:latin typeface="Times" panose="02020603050405020304" pitchFamily="18" charset="0"/>
              <a:cs typeface="Times" panose="02020603050405020304" pitchFamily="18" charset="0"/>
            </a:endParaRPr>
          </a:p>
        </p:txBody>
      </p:sp>
      <p:graphicFrame>
        <p:nvGraphicFramePr>
          <p:cNvPr id="70" name="Object 75"/>
          <p:cNvGraphicFramePr>
            <a:graphicFrameLocks noChangeAspect="1"/>
          </p:cNvGraphicFramePr>
          <p:nvPr>
            <p:extLst/>
          </p:nvPr>
        </p:nvGraphicFramePr>
        <p:xfrm>
          <a:off x="6372200" y="5085184"/>
          <a:ext cx="646953" cy="482154"/>
        </p:xfrm>
        <a:graphic>
          <a:graphicData uri="http://schemas.openxmlformats.org/presentationml/2006/ole">
            <mc:AlternateContent xmlns:mc="http://schemas.openxmlformats.org/markup-compatibility/2006">
              <mc:Choice xmlns:v="urn:schemas-microsoft-com:vml" Requires="v">
                <p:oleObj spid="_x0000_s4101" name="Equation" r:id="rId11" imgW="266400" imgH="190440" progId="Equation.DSMT4">
                  <p:embed/>
                </p:oleObj>
              </mc:Choice>
              <mc:Fallback>
                <p:oleObj name="Equation" r:id="rId11" imgW="266400" imgH="190440" progId="Equation.DSMT4">
                  <p:embed/>
                  <p:pic>
                    <p:nvPicPr>
                      <p:cNvPr id="70" name="Object 7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00" y="5085184"/>
                        <a:ext cx="646953" cy="482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64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heckerboard(across)">
                                      <p:cBhvr>
                                        <p:cTn id="7" dur="500"/>
                                        <p:tgtEl>
                                          <p:spTgt spid="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checkerboard(across)">
                                      <p:cBhvr>
                                        <p:cTn id="10" dur="500"/>
                                        <p:tgtEl>
                                          <p:spTgt spid="61"/>
                                        </p:tgtEl>
                                      </p:cBhvr>
                                    </p:animEffect>
                                  </p:childTnLst>
                                </p:cTn>
                              </p:par>
                              <p:par>
                                <p:cTn id="11" presetID="5"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checkerboard(across)">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checkerboard(across)">
                                      <p:cBhvr>
                                        <p:cTn id="18" dur="500"/>
                                        <p:tgtEl>
                                          <p:spTgt spid="69"/>
                                        </p:tgtEl>
                                      </p:cBhvr>
                                    </p:animEffect>
                                  </p:childTnLst>
                                </p:cTn>
                              </p:par>
                              <p:par>
                                <p:cTn id="19" presetID="5" presetClass="entr" presetSubtype="1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checkerboard(across)">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checkerboard(across)">
                                      <p:cBhvr>
                                        <p:cTn id="26" dur="500"/>
                                        <p:tgtEl>
                                          <p:spTgt spid="6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checkerboard(across)">
                                      <p:cBhvr>
                                        <p:cTn id="29" dur="500"/>
                                        <p:tgtEl>
                                          <p:spTgt spid="63"/>
                                        </p:tgtEl>
                                      </p:cBhvr>
                                    </p:animEffect>
                                  </p:childTnLst>
                                </p:cTn>
                              </p:par>
                              <p:par>
                                <p:cTn id="30" presetID="5" presetClass="entr" presetSubtype="1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checkerboard(across)">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checkerboard(across)">
                                      <p:cBhvr>
                                        <p:cTn id="37" dur="500"/>
                                        <p:tgtEl>
                                          <p:spTgt spid="68"/>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checkerboard(across)">
                                      <p:cBhvr>
                                        <p:cTn id="40" dur="500"/>
                                        <p:tgtEl>
                                          <p:spTgt spid="65"/>
                                        </p:tgtEl>
                                      </p:cBhvr>
                                    </p:animEffect>
                                  </p:childTnLst>
                                </p:cTn>
                              </p:par>
                              <p:par>
                                <p:cTn id="41" presetID="5" presetClass="entr" presetSubtype="1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checkerboard(across)">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65" grpId="0" animBg="1"/>
      <p:bldP spid="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标题 1"/>
          <p:cNvSpPr>
            <a:spLocks noGrp="1"/>
          </p:cNvSpPr>
          <p:nvPr>
            <p:ph type="title"/>
          </p:nvPr>
        </p:nvSpPr>
        <p:spPr>
          <a:xfrm>
            <a:off x="48222" y="177351"/>
            <a:ext cx="8229600" cy="436094"/>
          </a:xfrm>
        </p:spPr>
        <p:txBody>
          <a:bodyPr/>
          <a:lstStyle/>
          <a:p>
            <a:r>
              <a:rPr lang="en-US" altLang="zh-CN" dirty="0">
                <a:latin typeface="Times" panose="02020603050405020304" pitchFamily="18" charset="0"/>
                <a:cs typeface="Times" panose="02020603050405020304" pitchFamily="18" charset="0"/>
              </a:rPr>
              <a:t>Load Model Identification</a:t>
            </a:r>
            <a:endParaRPr lang="zh-CN" altLang="en-US" dirty="0">
              <a:latin typeface="Times" panose="02020603050405020304" pitchFamily="18" charset="0"/>
              <a:cs typeface="Times" panose="02020603050405020304" pitchFamily="18" charset="0"/>
            </a:endParaRPr>
          </a:p>
        </p:txBody>
      </p:sp>
      <p:sp>
        <p:nvSpPr>
          <p:cNvPr id="51" name="灯片编号占位符 3"/>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AEF622-B8C0-462C-9D9E-EA0F8FD689D8}" type="slidenum">
              <a:rPr kumimoji="0" lang="en-US" altLang="zh-CN" sz="1100" b="1" i="0" u="none" strike="noStrike" kern="1200" cap="none" spc="0" normalizeH="0" baseline="0" noProof="0" smtClean="0">
                <a:ln>
                  <a:noFill/>
                </a:ln>
                <a:solidFill>
                  <a:srgbClr val="404040"/>
                </a:solidFill>
                <a:effectLst/>
                <a:uLnTx/>
                <a:uFillTx/>
                <a:latin typeface="Arial" pitchFamily="34"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100" b="1" i="0" u="none" strike="noStrike" kern="1200" cap="none" spc="0" normalizeH="0" baseline="0" noProof="0" dirty="0">
              <a:ln>
                <a:noFill/>
              </a:ln>
              <a:solidFill>
                <a:srgbClr val="404040"/>
              </a:solidFill>
              <a:effectLst/>
              <a:uLnTx/>
              <a:uFillTx/>
              <a:latin typeface="Arial" pitchFamily="34" charset="0"/>
              <a:ea typeface="宋体" charset="-122"/>
              <a:cs typeface="Arial" pitchFamily="34" charset="0"/>
            </a:endParaRPr>
          </a:p>
        </p:txBody>
      </p:sp>
      <p:graphicFrame>
        <p:nvGraphicFramePr>
          <p:cNvPr id="52" name="Object 2"/>
          <p:cNvGraphicFramePr>
            <a:graphicFrameLocks noChangeAspect="1"/>
          </p:cNvGraphicFramePr>
          <p:nvPr/>
        </p:nvGraphicFramePr>
        <p:xfrm>
          <a:off x="179512" y="1035100"/>
          <a:ext cx="4865688" cy="833437"/>
        </p:xfrm>
        <a:graphic>
          <a:graphicData uri="http://schemas.openxmlformats.org/presentationml/2006/ole">
            <mc:AlternateContent xmlns:mc="http://schemas.openxmlformats.org/markup-compatibility/2006">
              <mc:Choice xmlns:v="urn:schemas-microsoft-com:vml" Requires="v">
                <p:oleObj spid="_x0000_s5121" name="Equation" r:id="rId4" imgW="2133360" imgH="393480" progId="Equation.DSMT4">
                  <p:embed/>
                </p:oleObj>
              </mc:Choice>
              <mc:Fallback>
                <p:oleObj name="Equation" r:id="rId4" imgW="2133360" imgH="393480" progId="Equation.DSMT4">
                  <p:embed/>
                  <p:pic>
                    <p:nvPicPr>
                      <p:cNvPr id="5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35100"/>
                        <a:ext cx="4865688"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3"/>
          <p:cNvGraphicFramePr>
            <a:graphicFrameLocks noChangeAspect="1"/>
          </p:cNvGraphicFramePr>
          <p:nvPr/>
        </p:nvGraphicFramePr>
        <p:xfrm>
          <a:off x="251520" y="1922661"/>
          <a:ext cx="4229100" cy="833438"/>
        </p:xfrm>
        <a:graphic>
          <a:graphicData uri="http://schemas.openxmlformats.org/presentationml/2006/ole">
            <mc:AlternateContent xmlns:mc="http://schemas.openxmlformats.org/markup-compatibility/2006">
              <mc:Choice xmlns:v="urn:schemas-microsoft-com:vml" Requires="v">
                <p:oleObj spid="_x0000_s5122" name="Equation" r:id="rId6" imgW="1854000" imgH="393480" progId="Equation.DSMT4">
                  <p:embed/>
                </p:oleObj>
              </mc:Choice>
              <mc:Fallback>
                <p:oleObj name="Equation" r:id="rId6" imgW="1854000" imgH="393480" progId="Equation.DSMT4">
                  <p:embed/>
                  <p:pic>
                    <p:nvPicPr>
                      <p:cNvPr id="5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922661"/>
                        <a:ext cx="422910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2"/>
          <p:cNvGraphicFramePr>
            <a:graphicFrameLocks noChangeAspect="1"/>
          </p:cNvGraphicFramePr>
          <p:nvPr/>
        </p:nvGraphicFramePr>
        <p:xfrm>
          <a:off x="251520" y="2895101"/>
          <a:ext cx="3919538" cy="873125"/>
        </p:xfrm>
        <a:graphic>
          <a:graphicData uri="http://schemas.openxmlformats.org/presentationml/2006/ole">
            <mc:AlternateContent xmlns:mc="http://schemas.openxmlformats.org/markup-compatibility/2006">
              <mc:Choice xmlns:v="urn:schemas-microsoft-com:vml" Requires="v">
                <p:oleObj spid="_x0000_s5123" name="Equation" r:id="rId8" imgW="1612800" imgH="393480" progId="Equation.DSMT4">
                  <p:embed/>
                </p:oleObj>
              </mc:Choice>
              <mc:Fallback>
                <p:oleObj name="Equation" r:id="rId8" imgW="1612800" imgH="393480" progId="Equation.DSMT4">
                  <p:embed/>
                  <p:pic>
                    <p:nvPicPr>
                      <p:cNvPr id="54"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895101"/>
                        <a:ext cx="3919538"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
          <p:cNvGraphicFramePr>
            <a:graphicFrameLocks noChangeAspect="1"/>
          </p:cNvGraphicFramePr>
          <p:nvPr/>
        </p:nvGraphicFramePr>
        <p:xfrm>
          <a:off x="210368" y="3752850"/>
          <a:ext cx="2870200" cy="873125"/>
        </p:xfrm>
        <a:graphic>
          <a:graphicData uri="http://schemas.openxmlformats.org/presentationml/2006/ole">
            <mc:AlternateContent xmlns:mc="http://schemas.openxmlformats.org/markup-compatibility/2006">
              <mc:Choice xmlns:v="urn:schemas-microsoft-com:vml" Requires="v">
                <p:oleObj spid="_x0000_s5124" name="Equation" r:id="rId10" imgW="1180800" imgH="393480" progId="Equation.DSMT4">
                  <p:embed/>
                </p:oleObj>
              </mc:Choice>
              <mc:Fallback>
                <p:oleObj name="Equation" r:id="rId10" imgW="1180800" imgH="393480" progId="Equation.DSMT4">
                  <p:embed/>
                  <p:pic>
                    <p:nvPicPr>
                      <p:cNvPr id="5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368" y="3752850"/>
                        <a:ext cx="2870200"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7"/>
          <p:cNvGraphicFramePr>
            <a:graphicFrameLocks noChangeAspect="1"/>
          </p:cNvGraphicFramePr>
          <p:nvPr/>
        </p:nvGraphicFramePr>
        <p:xfrm>
          <a:off x="210368" y="4640163"/>
          <a:ext cx="3271838" cy="1381125"/>
        </p:xfrm>
        <a:graphic>
          <a:graphicData uri="http://schemas.openxmlformats.org/presentationml/2006/ole">
            <mc:AlternateContent xmlns:mc="http://schemas.openxmlformats.org/markup-compatibility/2006">
              <mc:Choice xmlns:v="urn:schemas-microsoft-com:vml" Requires="v">
                <p:oleObj spid="_x0000_s5125" name="Equation" r:id="rId12" imgW="1346040" imgH="622080" progId="Equation.DSMT4">
                  <p:embed/>
                </p:oleObj>
              </mc:Choice>
              <mc:Fallback>
                <p:oleObj name="Equation" r:id="rId12" imgW="1346040" imgH="622080" progId="Equation.DSMT4">
                  <p:embed/>
                  <p:pic>
                    <p:nvPicPr>
                      <p:cNvPr id="56"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368" y="4640163"/>
                        <a:ext cx="3271838" cy="1381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TextBox 56"/>
          <p:cNvSpPr txBox="1"/>
          <p:nvPr/>
        </p:nvSpPr>
        <p:spPr>
          <a:xfrm>
            <a:off x="107504" y="2889272"/>
            <a:ext cx="4464000" cy="3168000"/>
          </a:xfrm>
          <a:prstGeom prst="rect">
            <a:avLst/>
          </a:prstGeom>
          <a:noFill/>
          <a:ln w="31750" cap="flat" cmpd="sng" algn="ctr">
            <a:solidFill>
              <a:srgbClr val="0070C0"/>
            </a:solidFill>
            <a:prstDash val="solid"/>
          </a:ln>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404040">
                  <a:lumMod val="50000"/>
                </a:srgbClr>
              </a:solidFill>
              <a:effectLst/>
              <a:uLnTx/>
              <a:uFillTx/>
              <a:latin typeface="Arial" pitchFamily="34" charset="0"/>
              <a:ea typeface="+mn-ea"/>
              <a:cs typeface="Arial" pitchFamily="34" charset="0"/>
            </a:endParaRPr>
          </a:p>
        </p:txBody>
      </p:sp>
      <p:sp>
        <p:nvSpPr>
          <p:cNvPr id="58" name="圆角矩形 11"/>
          <p:cNvSpPr/>
          <p:nvPr/>
        </p:nvSpPr>
        <p:spPr bwMode="auto">
          <a:xfrm>
            <a:off x="210368" y="1988840"/>
            <a:ext cx="432048" cy="576064"/>
          </a:xfrm>
          <a:prstGeom prst="roundRect">
            <a:avLst/>
          </a:prstGeom>
          <a:solidFill>
            <a:srgbClr val="92D050">
              <a:alpha val="15000"/>
            </a:srgbClr>
          </a:solidFill>
          <a:ln w="22225">
            <a:solidFill>
              <a:srgbClr val="92D05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Calibri" pitchFamily="-128" charset="0"/>
              <a:ea typeface="+mn-ea"/>
              <a:cs typeface="+mn-cs"/>
            </a:endParaRPr>
          </a:p>
        </p:txBody>
      </p:sp>
      <p:graphicFrame>
        <p:nvGraphicFramePr>
          <p:cNvPr id="59" name="Object 9"/>
          <p:cNvGraphicFramePr>
            <a:graphicFrameLocks noChangeAspect="1"/>
          </p:cNvGraphicFramePr>
          <p:nvPr/>
        </p:nvGraphicFramePr>
        <p:xfrm>
          <a:off x="8028384" y="2060848"/>
          <a:ext cx="558800" cy="479425"/>
        </p:xfrm>
        <a:graphic>
          <a:graphicData uri="http://schemas.openxmlformats.org/presentationml/2006/ole">
            <mc:AlternateContent xmlns:mc="http://schemas.openxmlformats.org/markup-compatibility/2006">
              <mc:Choice xmlns:v="urn:schemas-microsoft-com:vml" Requires="v">
                <p:oleObj spid="_x0000_s5126" name="Equation" r:id="rId14" imgW="266400" imgH="228600" progId="Equation.DSMT4">
                  <p:embed/>
                </p:oleObj>
              </mc:Choice>
              <mc:Fallback>
                <p:oleObj name="Equation" r:id="rId14" imgW="266400" imgH="228600" progId="Equation.DSMT4">
                  <p:embed/>
                  <p:pic>
                    <p:nvPicPr>
                      <p:cNvPr id="59"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28384" y="2060848"/>
                        <a:ext cx="5588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 name="圆角矩形 14"/>
          <p:cNvSpPr/>
          <p:nvPr/>
        </p:nvSpPr>
        <p:spPr bwMode="auto">
          <a:xfrm>
            <a:off x="7956376" y="1988840"/>
            <a:ext cx="648072" cy="576064"/>
          </a:xfrm>
          <a:prstGeom prst="roundRect">
            <a:avLst/>
          </a:prstGeom>
          <a:solidFill>
            <a:srgbClr val="92D050">
              <a:alpha val="15000"/>
            </a:srgbClr>
          </a:solidFill>
          <a:ln w="22225">
            <a:solidFill>
              <a:srgbClr val="92D05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Calibri" pitchFamily="-128" charset="0"/>
              <a:ea typeface="+mn-ea"/>
              <a:cs typeface="+mn-cs"/>
            </a:endParaRPr>
          </a:p>
        </p:txBody>
      </p:sp>
      <p:cxnSp>
        <p:nvCxnSpPr>
          <p:cNvPr id="61" name="直接箭头连接符 15"/>
          <p:cNvCxnSpPr>
            <a:endCxn id="60" idx="2"/>
          </p:cNvCxnSpPr>
          <p:nvPr/>
        </p:nvCxnSpPr>
        <p:spPr bwMode="auto">
          <a:xfrm rot="5400000" flipH="1" flipV="1">
            <a:off x="6390202" y="3483006"/>
            <a:ext cx="2808312" cy="972108"/>
          </a:xfrm>
          <a:prstGeom prst="straightConnector1">
            <a:avLst/>
          </a:prstGeom>
          <a:noFill/>
          <a:ln w="31750" cap="flat" cmpd="sng" algn="ctr">
            <a:solidFill>
              <a:srgbClr val="92D050"/>
            </a:solidFill>
            <a:prstDash val="solid"/>
            <a:round/>
            <a:headEnd type="arrow" w="med" len="med"/>
            <a:tailEnd type="none" w="med" len="med"/>
          </a:ln>
          <a:effectLst/>
        </p:spPr>
      </p:cxnSp>
      <p:graphicFrame>
        <p:nvGraphicFramePr>
          <p:cNvPr id="62" name="Object 10"/>
          <p:cNvGraphicFramePr>
            <a:graphicFrameLocks noChangeAspect="1"/>
          </p:cNvGraphicFramePr>
          <p:nvPr/>
        </p:nvGraphicFramePr>
        <p:xfrm>
          <a:off x="4788024" y="2636912"/>
          <a:ext cx="4294187" cy="3535363"/>
        </p:xfrm>
        <a:graphic>
          <a:graphicData uri="http://schemas.openxmlformats.org/presentationml/2006/ole">
            <mc:AlternateContent xmlns:mc="http://schemas.openxmlformats.org/markup-compatibility/2006">
              <mc:Choice xmlns:v="urn:schemas-microsoft-com:vml" Requires="v">
                <p:oleObj spid="_x0000_s5127" name="Equation" r:id="rId16" imgW="2361960" imgH="1714320" progId="Equation.DSMT4">
                  <p:embed/>
                </p:oleObj>
              </mc:Choice>
              <mc:Fallback>
                <p:oleObj name="Equation" r:id="rId16" imgW="2361960" imgH="1714320" progId="Equation.DSMT4">
                  <p:embed/>
                  <p:pic>
                    <p:nvPicPr>
                      <p:cNvPr id="62"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8024" y="2636912"/>
                        <a:ext cx="4294187" cy="353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42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checkerboard(across)">
                                      <p:cBhvr>
                                        <p:cTn id="7" dur="500"/>
                                        <p:tgtEl>
                                          <p:spTgt spid="5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checkerboard(across)">
                                      <p:cBhvr>
                                        <p:cTn id="10" dur="500"/>
                                        <p:tgtEl>
                                          <p:spTgt spid="60"/>
                                        </p:tgtEl>
                                      </p:cBhvr>
                                    </p:animEffect>
                                  </p:childTnLst>
                                </p:cTn>
                              </p:par>
                              <p:par>
                                <p:cTn id="11" presetID="5" presetClass="entr" presetSubtype="1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checkerboard(across)">
                                      <p:cBhvr>
                                        <p:cTn id="13" dur="500"/>
                                        <p:tgtEl>
                                          <p:spTgt spid="61"/>
                                        </p:tgtEl>
                                      </p:cBhvr>
                                    </p:animEffect>
                                  </p:childTnLst>
                                </p:cTn>
                              </p:par>
                              <p:par>
                                <p:cTn id="14" presetID="5" presetClass="entr" presetSubtype="1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checkerboard(across)">
                                      <p:cBhvr>
                                        <p:cTn id="16" dur="500"/>
                                        <p:tgtEl>
                                          <p:spTgt spid="59"/>
                                        </p:tgtEl>
                                      </p:cBhvr>
                                    </p:animEffect>
                                  </p:childTnLst>
                                </p:cTn>
                              </p:par>
                              <p:par>
                                <p:cTn id="17" presetID="5" presetClass="entr" presetSubtype="1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checkerboard(across)">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0" name="Picture 4"/>
          <p:cNvPicPr>
            <a:picLocks noChangeAspect="1" noChangeArrowheads="1"/>
          </p:cNvPicPr>
          <p:nvPr/>
        </p:nvPicPr>
        <p:blipFill>
          <a:blip r:embed="rId3" cstate="print"/>
          <a:srcRect/>
          <a:stretch>
            <a:fillRect/>
          </a:stretch>
        </p:blipFill>
        <p:spPr bwMode="auto">
          <a:xfrm>
            <a:off x="107504" y="4365104"/>
            <a:ext cx="5981700" cy="1800200"/>
          </a:xfrm>
          <a:prstGeom prst="rect">
            <a:avLst/>
          </a:prstGeom>
          <a:noFill/>
          <a:ln w="9525">
            <a:noFill/>
            <a:miter lim="800000"/>
            <a:headEnd/>
            <a:tailEnd/>
          </a:ln>
        </p:spPr>
      </p:pic>
      <p:pic>
        <p:nvPicPr>
          <p:cNvPr id="674819" name="Picture 3"/>
          <p:cNvPicPr>
            <a:picLocks noChangeAspect="1" noChangeArrowheads="1"/>
          </p:cNvPicPr>
          <p:nvPr/>
        </p:nvPicPr>
        <p:blipFill>
          <a:blip r:embed="rId4" cstate="print"/>
          <a:srcRect/>
          <a:stretch>
            <a:fillRect/>
          </a:stretch>
        </p:blipFill>
        <p:spPr bwMode="auto">
          <a:xfrm>
            <a:off x="179512" y="836712"/>
            <a:ext cx="4464496" cy="3456000"/>
          </a:xfrm>
          <a:prstGeom prst="rect">
            <a:avLst/>
          </a:prstGeom>
          <a:noFill/>
          <a:ln w="9525">
            <a:noFill/>
            <a:miter lim="800000"/>
            <a:headEnd/>
            <a:tailEnd/>
          </a:ln>
        </p:spPr>
      </p:pic>
      <p:sp>
        <p:nvSpPr>
          <p:cNvPr id="44034" name="Rectangle 2"/>
          <p:cNvSpPr>
            <a:spLocks noGrp="1" noChangeArrowheads="1"/>
          </p:cNvSpPr>
          <p:nvPr>
            <p:ph type="title"/>
          </p:nvPr>
        </p:nvSpPr>
        <p:spPr>
          <a:xfrm>
            <a:off x="179512" y="122729"/>
            <a:ext cx="8229600" cy="419854"/>
          </a:xfrm>
        </p:spPr>
        <p:txBody>
          <a:bodyPr/>
          <a:lstStyle/>
          <a:p>
            <a:r>
              <a:rPr lang="en-US" altLang="zh-CN" dirty="0">
                <a:latin typeface="Times" panose="02020603050405020304" pitchFamily="18" charset="0"/>
                <a:cs typeface="Times" panose="02020603050405020304" pitchFamily="18" charset="0"/>
              </a:rPr>
              <a:t>Data-driven Assessment of CVR </a:t>
            </a:r>
            <a:endParaRPr lang="zh-CN" altLang="zh-CN" dirty="0">
              <a:latin typeface="Times" panose="02020603050405020304" pitchFamily="18" charset="0"/>
              <a:cs typeface="Times" panose="02020603050405020304" pitchFamily="18" charset="0"/>
            </a:endParaRPr>
          </a:p>
        </p:txBody>
      </p:sp>
      <p:sp>
        <p:nvSpPr>
          <p:cNvPr id="9" name="圆角矩形 8"/>
          <p:cNvSpPr/>
          <p:nvPr/>
        </p:nvSpPr>
        <p:spPr bwMode="auto">
          <a:xfrm>
            <a:off x="2483768" y="1412776"/>
            <a:ext cx="288032" cy="714854"/>
          </a:xfrm>
          <a:prstGeom prst="roundRect">
            <a:avLst/>
          </a:prstGeom>
          <a:solidFill>
            <a:srgbClr val="00B050">
              <a:alpha val="24000"/>
            </a:srgbClr>
          </a:solidFill>
          <a:ln w="28575">
            <a:solidFill>
              <a:srgbClr val="00B05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404040"/>
              </a:solidFill>
              <a:effectLst/>
              <a:uLnTx/>
              <a:uFillTx/>
              <a:latin typeface="Calibri" pitchFamily="-128" charset="0"/>
              <a:ea typeface="+mn-ea"/>
              <a:cs typeface="+mn-cs"/>
            </a:endParaRPr>
          </a:p>
        </p:txBody>
      </p:sp>
      <p:cxnSp>
        <p:nvCxnSpPr>
          <p:cNvPr id="10" name="直接连接符 9"/>
          <p:cNvCxnSpPr/>
          <p:nvPr/>
        </p:nvCxnSpPr>
        <p:spPr>
          <a:xfrm rot="5400000" flipH="1" flipV="1">
            <a:off x="827584" y="2996952"/>
            <a:ext cx="2592288" cy="864096"/>
          </a:xfrm>
          <a:prstGeom prst="line">
            <a:avLst/>
          </a:prstGeom>
          <a:ln w="28575">
            <a:solidFill>
              <a:srgbClr val="00B05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004488" y="908720"/>
            <a:ext cx="3960000" cy="707886"/>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Example shown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One test day in June</a:t>
            </a:r>
            <a:endParaRPr kumimoji="0" lang="zh-CN" altLang="en-US"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endParaRPr>
          </a:p>
        </p:txBody>
      </p:sp>
      <p:pic>
        <p:nvPicPr>
          <p:cNvPr id="674818" name="Picture 2"/>
          <p:cNvPicPr>
            <a:picLocks noChangeAspect="1" noChangeArrowheads="1"/>
          </p:cNvPicPr>
          <p:nvPr/>
        </p:nvPicPr>
        <p:blipFill>
          <a:blip r:embed="rId5" cstate="print"/>
          <a:srcRect/>
          <a:stretch>
            <a:fillRect/>
          </a:stretch>
        </p:blipFill>
        <p:spPr bwMode="auto">
          <a:xfrm>
            <a:off x="4703663" y="1772816"/>
            <a:ext cx="4404841" cy="2592000"/>
          </a:xfrm>
          <a:prstGeom prst="rect">
            <a:avLst/>
          </a:prstGeom>
          <a:noFill/>
          <a:ln w="9525">
            <a:noFill/>
            <a:miter lim="800000"/>
            <a:headEnd/>
            <a:tailEnd/>
          </a:ln>
        </p:spPr>
      </p:pic>
      <p:sp>
        <p:nvSpPr>
          <p:cNvPr id="12" name="灯片编号占位符 3"/>
          <p:cNvSpPr>
            <a:spLocks noGrp="1"/>
          </p:cNvSpPr>
          <p:nvPr>
            <p:ph type="sldNum" sz="quarter" idx="4294967295"/>
          </p:nvPr>
        </p:nvSpPr>
        <p:spPr>
          <a:xfrm>
            <a:off x="8436297" y="6453336"/>
            <a:ext cx="384175"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AEF622-B8C0-462C-9D9E-EA0F8FD689D8}" type="slidenum">
              <a:rPr kumimoji="0" lang="en-US" altLang="zh-CN" sz="1100" b="1" i="0" u="none" strike="noStrike" kern="1200" cap="none" spc="0" normalizeH="0" baseline="0" noProof="0" smtClean="0">
                <a:ln>
                  <a:noFill/>
                </a:ln>
                <a:solidFill>
                  <a:srgbClr val="404040"/>
                </a:solidFill>
                <a:effectLst/>
                <a:uLnTx/>
                <a:uFillTx/>
                <a:latin typeface="Arial" pitchFamily="34"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100" b="1" i="0" u="none" strike="noStrike" kern="1200" cap="none" spc="0" normalizeH="0" baseline="0" noProof="0" dirty="0">
              <a:ln>
                <a:noFill/>
              </a:ln>
              <a:solidFill>
                <a:srgbClr val="404040"/>
              </a:solidFill>
              <a:effectLst/>
              <a:uLnTx/>
              <a:uFillTx/>
              <a:latin typeface="Arial" pitchFamily="34" charset="0"/>
              <a:ea typeface="宋体" charset="-122"/>
              <a:cs typeface="Arial" pitchFamily="34" charset="0"/>
            </a:endParaRPr>
          </a:p>
        </p:txBody>
      </p:sp>
    </p:spTree>
    <p:extLst>
      <p:ext uri="{BB962C8B-B14F-4D97-AF65-F5344CB8AC3E}">
        <p14:creationId xmlns:p14="http://schemas.microsoft.com/office/powerpoint/2010/main" val="999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674820"/>
                                        </p:tgtEl>
                                        <p:attrNameLst>
                                          <p:attrName>style.visibility</p:attrName>
                                        </p:attrNameLst>
                                      </p:cBhvr>
                                      <p:to>
                                        <p:strVal val="visible"/>
                                      </p:to>
                                    </p:set>
                                    <p:animEffect transition="in" filter="checkerboard(across)">
                                      <p:cBhvr>
                                        <p:cTn id="13" dur="500"/>
                                        <p:tgtEl>
                                          <p:spTgt spid="67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5"/>
          <p:cNvSpPr>
            <a:spLocks noGrp="1"/>
          </p:cNvSpPr>
          <p:nvPr>
            <p:ph type="sldNum" sz="quarter" idx="12"/>
          </p:nvPr>
        </p:nvSpPr>
        <p:spPr>
          <a:xfrm>
            <a:off x="8436297" y="6453336"/>
            <a:ext cx="38417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086D65-8487-4555-919D-8C417FE63A53}" type="slidenum">
              <a:rPr kumimoji="0" lang="en-US" altLang="zh-CN" sz="1100" b="1" i="0" u="none" strike="noStrike" kern="1200" cap="none" spc="0" normalizeH="0" baseline="0" noProof="0">
                <a:ln>
                  <a:noFill/>
                </a:ln>
                <a:solidFill>
                  <a:srgbClr val="404040"/>
                </a:solidFill>
                <a:effectLst/>
                <a:uLnTx/>
                <a:uFillTx/>
                <a:latin typeface="Arial" pitchFamily="34"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100" b="1" i="0" u="none" strike="noStrike" kern="1200" cap="none" spc="0" normalizeH="0" baseline="0" noProof="0" dirty="0">
              <a:ln>
                <a:noFill/>
              </a:ln>
              <a:solidFill>
                <a:srgbClr val="404040"/>
              </a:solidFill>
              <a:effectLst/>
              <a:uLnTx/>
              <a:uFillTx/>
              <a:latin typeface="Arial" pitchFamily="34" charset="0"/>
              <a:ea typeface="宋体" charset="-122"/>
              <a:cs typeface="Arial" pitchFamily="34" charset="0"/>
            </a:endParaRPr>
          </a:p>
        </p:txBody>
      </p:sp>
      <p:pic>
        <p:nvPicPr>
          <p:cNvPr id="15" name="图片 8" descr="boxplotsvr.bmp"/>
          <p:cNvPicPr>
            <a:picLocks noChangeAspect="1"/>
          </p:cNvPicPr>
          <p:nvPr/>
        </p:nvPicPr>
        <p:blipFill>
          <a:blip r:embed="rId3" cstate="print"/>
          <a:stretch>
            <a:fillRect/>
          </a:stretch>
        </p:blipFill>
        <p:spPr>
          <a:xfrm>
            <a:off x="35496" y="2420888"/>
            <a:ext cx="4536504" cy="3168352"/>
          </a:xfrm>
          <a:prstGeom prst="rect">
            <a:avLst/>
          </a:prstGeom>
        </p:spPr>
      </p:pic>
      <p:pic>
        <p:nvPicPr>
          <p:cNvPr id="16" name="图片 9" descr="moncarlo2.bmp"/>
          <p:cNvPicPr>
            <a:picLocks noChangeAspect="1"/>
          </p:cNvPicPr>
          <p:nvPr/>
        </p:nvPicPr>
        <p:blipFill>
          <a:blip r:embed="rId4" cstate="print"/>
          <a:stretch>
            <a:fillRect/>
          </a:stretch>
        </p:blipFill>
        <p:spPr>
          <a:xfrm>
            <a:off x="4752504" y="2420888"/>
            <a:ext cx="4355516" cy="3312000"/>
          </a:xfrm>
          <a:prstGeom prst="rect">
            <a:avLst/>
          </a:prstGeom>
        </p:spPr>
      </p:pic>
      <p:sp>
        <p:nvSpPr>
          <p:cNvPr id="17" name="TextBox 16"/>
          <p:cNvSpPr txBox="1"/>
          <p:nvPr/>
        </p:nvSpPr>
        <p:spPr>
          <a:xfrm>
            <a:off x="395536" y="980728"/>
            <a:ext cx="4176000" cy="1015663"/>
          </a:xfrm>
          <a:prstGeom prst="rect">
            <a:avLst/>
          </a:prstGeom>
          <a:noFill/>
          <a:ln w="31750" cap="flat" cmpd="sng" algn="ctr">
            <a:solidFill>
              <a:srgbClr val="00A44A"/>
            </a:solidFill>
            <a:prstDash val="solid"/>
          </a:ln>
          <a:effectLst/>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Summary of test results of a utility</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Five test feeders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January 2012-December 2012</a:t>
            </a:r>
          </a:p>
        </p:txBody>
      </p:sp>
      <p:sp>
        <p:nvSpPr>
          <p:cNvPr id="18" name="TextBox 17"/>
          <p:cNvSpPr txBox="1"/>
          <p:nvPr/>
        </p:nvSpPr>
        <p:spPr>
          <a:xfrm>
            <a:off x="323528" y="5795972"/>
            <a:ext cx="439248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04040">
                    <a:lumMod val="50000"/>
                  </a:srgbClr>
                </a:solidFill>
                <a:effectLst/>
                <a:uLnTx/>
                <a:uFillTx/>
                <a:latin typeface="Times New Roman" pitchFamily="18" charset="0"/>
                <a:ea typeface="+mn-ea"/>
                <a:cs typeface="Times New Roman" pitchFamily="18" charset="0"/>
              </a:rPr>
              <a:t>Box plot of CVR factors of  five test feeders</a:t>
            </a:r>
            <a:endParaRPr kumimoji="0" lang="zh-CN" altLang="en-US" sz="1800" b="0" i="0" u="none" strike="noStrike" kern="1200" cap="none" spc="0" normalizeH="0" baseline="0" noProof="0" dirty="0">
              <a:ln>
                <a:noFill/>
              </a:ln>
              <a:solidFill>
                <a:srgbClr val="404040">
                  <a:lumMod val="50000"/>
                </a:srgbClr>
              </a:solidFill>
              <a:effectLst/>
              <a:uLnTx/>
              <a:uFillTx/>
              <a:latin typeface="Times New Roman" pitchFamily="18" charset="0"/>
              <a:ea typeface="+mn-ea"/>
              <a:cs typeface="Times New Roman" pitchFamily="18" charset="0"/>
            </a:endParaRPr>
          </a:p>
        </p:txBody>
      </p:sp>
      <p:sp>
        <p:nvSpPr>
          <p:cNvPr id="19" name="TextBox 18"/>
          <p:cNvSpPr txBox="1"/>
          <p:nvPr/>
        </p:nvSpPr>
        <p:spPr>
          <a:xfrm>
            <a:off x="4860496" y="980728"/>
            <a:ext cx="4176000" cy="1015663"/>
          </a:xfrm>
          <a:prstGeom prst="rect">
            <a:avLst/>
          </a:prstGeom>
          <a:noFill/>
          <a:ln w="31750" cap="flat" cmpd="sng" algn="ctr">
            <a:solidFill>
              <a:srgbClr val="0070C0"/>
            </a:solidFill>
            <a:prstDash val="solid"/>
          </a:ln>
          <a:effectLst/>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Times New Roman" pitchFamily="18" charset="0"/>
                <a:ea typeface="宋体"/>
                <a:cs typeface="Times New Roman" pitchFamily="18" charset="0"/>
              </a:rPr>
              <a:t>Which feeder has the best performance in terms of CVR factors?</a:t>
            </a:r>
          </a:p>
        </p:txBody>
      </p:sp>
      <p:sp>
        <p:nvSpPr>
          <p:cNvPr id="20" name="TextBox 19"/>
          <p:cNvSpPr txBox="1"/>
          <p:nvPr/>
        </p:nvSpPr>
        <p:spPr>
          <a:xfrm>
            <a:off x="4860032" y="5795972"/>
            <a:ext cx="439248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404040">
                    <a:lumMod val="50000"/>
                  </a:srgbClr>
                </a:solidFill>
                <a:effectLst/>
                <a:uLnTx/>
                <a:uFillTx/>
                <a:latin typeface="Times New Roman" pitchFamily="18" charset="0"/>
                <a:ea typeface="+mn-ea"/>
                <a:cs typeface="Times New Roman" pitchFamily="18" charset="0"/>
              </a:rPr>
              <a:t>CDFs of CVR factors of  five test feeders</a:t>
            </a:r>
            <a:endParaRPr kumimoji="0" lang="zh-CN" altLang="en-US" sz="1800" b="0" i="0" u="none" strike="noStrike" kern="1200" cap="none" spc="0" normalizeH="0" baseline="0" noProof="0" dirty="0">
              <a:ln>
                <a:noFill/>
              </a:ln>
              <a:solidFill>
                <a:srgbClr val="404040">
                  <a:lumMod val="50000"/>
                </a:srgbClr>
              </a:solidFill>
              <a:effectLst/>
              <a:uLnTx/>
              <a:uFillTx/>
              <a:latin typeface="Times New Roman" pitchFamily="18" charset="0"/>
              <a:ea typeface="+mn-ea"/>
              <a:cs typeface="Times New Roman" pitchFamily="18" charset="0"/>
            </a:endParaRPr>
          </a:p>
        </p:txBody>
      </p:sp>
      <p:sp>
        <p:nvSpPr>
          <p:cNvPr id="21" name="Rectangle 2"/>
          <p:cNvSpPr>
            <a:spLocks noGrp="1" noChangeArrowheads="1"/>
          </p:cNvSpPr>
          <p:nvPr>
            <p:ph type="title"/>
          </p:nvPr>
        </p:nvSpPr>
        <p:spPr>
          <a:xfrm>
            <a:off x="179512" y="122729"/>
            <a:ext cx="8229600" cy="419854"/>
          </a:xfrm>
        </p:spPr>
        <p:txBody>
          <a:bodyPr/>
          <a:lstStyle/>
          <a:p>
            <a:r>
              <a:rPr lang="en-US" altLang="zh-CN" dirty="0">
                <a:latin typeface="Times" panose="02020603050405020304" pitchFamily="18" charset="0"/>
                <a:cs typeface="Times" panose="02020603050405020304" pitchFamily="18" charset="0"/>
              </a:rPr>
              <a:t>Data-driven Assessment of CVR </a:t>
            </a:r>
            <a:endParaRPr lang="zh-CN" altLang="zh-CN"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312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379"/>
            <a:ext cx="7772400" cy="591064"/>
          </a:xfrm>
        </p:spPr>
        <p:txBody>
          <a:bodyPr/>
          <a:lstStyle/>
          <a:p>
            <a:r>
              <a:rPr lang="en-US" sz="2800" dirty="0">
                <a:latin typeface="Times New Roman" panose="02020603050405020304" pitchFamily="18" charset="0"/>
                <a:cs typeface="Times New Roman" panose="02020603050405020304" pitchFamily="18" charset="0"/>
              </a:rPr>
              <a:t>The concept of 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6" name="TextBox 5"/>
          <p:cNvSpPr txBox="1"/>
          <p:nvPr/>
        </p:nvSpPr>
        <p:spPr>
          <a:xfrm>
            <a:off x="228600" y="779443"/>
            <a:ext cx="8763000" cy="2677656"/>
          </a:xfrm>
          <a:prstGeom prst="rect">
            <a:avLst/>
          </a:prstGeom>
          <a:noFill/>
        </p:spPr>
        <p:txBody>
          <a:bodyPr wrap="square" rtlCol="0">
            <a:spAutoFit/>
          </a:bodyPr>
          <a:lstStyle/>
          <a:p>
            <a:pPr marL="342900" indent="-342900" algn="just">
              <a:buFont typeface="Arial" panose="020B0604020202020204" pitchFamily="34" charset="0"/>
              <a:buChar char="•"/>
            </a:pPr>
            <a:r>
              <a:rPr lang="en-US" dirty="0"/>
              <a:t>Volt/VAR control (VVC) refers to the process of managing voltage levels and reactive power (VAR) throughout the distribution systems. </a:t>
            </a:r>
          </a:p>
          <a:p>
            <a:pPr algn="just"/>
            <a:endParaRPr lang="en-US" dirty="0"/>
          </a:p>
          <a:p>
            <a:pPr marL="342900" indent="-342900" algn="just">
              <a:buFont typeface="Arial" panose="020B0604020202020204" pitchFamily="34" charset="0"/>
              <a:buChar char="•"/>
            </a:pPr>
            <a:r>
              <a:rPr lang="en-US" dirty="0"/>
              <a:t>VVC can improve voltage profiles for all end-use customers and achieve multiple objectives, such as real power losses and voltage deviation.</a:t>
            </a:r>
          </a:p>
        </p:txBody>
      </p:sp>
      <p:pic>
        <p:nvPicPr>
          <p:cNvPr id="8" name="Picture 7"/>
          <p:cNvPicPr>
            <a:picLocks noChangeAspect="1"/>
          </p:cNvPicPr>
          <p:nvPr/>
        </p:nvPicPr>
        <p:blipFill>
          <a:blip r:embed="rId2"/>
          <a:stretch>
            <a:fillRect/>
          </a:stretch>
        </p:blipFill>
        <p:spPr>
          <a:xfrm>
            <a:off x="2057400" y="3124200"/>
            <a:ext cx="5791200" cy="2763230"/>
          </a:xfrm>
          <a:prstGeom prst="rect">
            <a:avLst/>
          </a:prstGeom>
        </p:spPr>
      </p:pic>
      <p:sp>
        <p:nvSpPr>
          <p:cNvPr id="9" name="TextBox 8"/>
          <p:cNvSpPr txBox="1"/>
          <p:nvPr/>
        </p:nvSpPr>
        <p:spPr>
          <a:xfrm>
            <a:off x="3200400" y="5771267"/>
            <a:ext cx="3720249" cy="338554"/>
          </a:xfrm>
          <a:prstGeom prst="rect">
            <a:avLst/>
          </a:prstGeom>
          <a:noFill/>
        </p:spPr>
        <p:txBody>
          <a:bodyPr wrap="none" rtlCol="0">
            <a:spAutoFit/>
          </a:bodyPr>
          <a:lstStyle/>
          <a:p>
            <a:r>
              <a:rPr lang="en-US" sz="1600" dirty="0"/>
              <a:t>Fig. 1 VVC Application Demonstration [1]</a:t>
            </a:r>
          </a:p>
        </p:txBody>
      </p:sp>
      <p:sp>
        <p:nvSpPr>
          <p:cNvPr id="11" name="Rectangle 10"/>
          <p:cNvSpPr/>
          <p:nvPr/>
        </p:nvSpPr>
        <p:spPr>
          <a:xfrm>
            <a:off x="8299" y="6104071"/>
            <a:ext cx="8972550" cy="400110"/>
          </a:xfrm>
          <a:prstGeom prst="rect">
            <a:avLst/>
          </a:prstGeom>
        </p:spPr>
        <p:txBody>
          <a:bodyPr wrap="square">
            <a:spAutoFit/>
          </a:bodyPr>
          <a:lstStyle/>
          <a:p>
            <a:r>
              <a:rPr lang="en-US" sz="1000" dirty="0"/>
              <a:t>[1] Office of Electricity Delivery and Energy Reliability, “Voltage and VAR Control Impact Analysis Approach”, U.S. Department of Energy, [online]: https://www.smartgrid.gov/files/Distribution_System_Energy_Efficiency_17Nov11.pdf </a:t>
            </a:r>
          </a:p>
        </p:txBody>
      </p:sp>
    </p:spTree>
    <p:extLst>
      <p:ext uri="{BB962C8B-B14F-4D97-AF65-F5344CB8AC3E}">
        <p14:creationId xmlns:p14="http://schemas.microsoft.com/office/powerpoint/2010/main" val="32762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5796136" y="692696"/>
                <a:ext cx="2664296" cy="496674"/>
              </a:xfrm>
              <a:prstGeom prst="rect">
                <a:avLst/>
              </a:prstGeom>
              <a:noFill/>
            </p:spPr>
            <p:txBody>
              <a:bodyPr wrap="square" rtlCol="0">
                <a:spAutoFit/>
              </a:bodyPr>
              <a:lstStyle/>
              <a:p>
                <a14:m>
                  <m:oMath xmlns:m="http://schemas.openxmlformats.org/officeDocument/2006/math">
                    <m:sSub>
                      <m:sSubPr>
                        <m:ctrlPr>
                          <a:rPr lang="en-US" altLang="zh-CN" i="1">
                            <a:solidFill>
                              <a:schemeClr val="tx1">
                                <a:lumMod val="50000"/>
                              </a:schemeClr>
                            </a:solidFill>
                            <a:latin typeface="Cambria Math" panose="02040503050406030204" pitchFamily="18" charset="0"/>
                            <a:cs typeface="Times New Roman" pitchFamily="18" charset="0"/>
                          </a:rPr>
                        </m:ctrlPr>
                      </m:sSubPr>
                      <m:e>
                        <m:r>
                          <a:rPr lang="en-US" altLang="zh-CN" b="1" i="1">
                            <a:solidFill>
                              <a:schemeClr val="tx1">
                                <a:lumMod val="50000"/>
                              </a:schemeClr>
                            </a:solidFill>
                            <a:latin typeface="Cambria Math" panose="02040503050406030204" pitchFamily="18" charset="0"/>
                            <a:cs typeface="Times New Roman" pitchFamily="18" charset="0"/>
                          </a:rPr>
                          <m:t>𝑪𝑽𝑹</m:t>
                        </m:r>
                      </m:e>
                      <m:sub>
                        <m:r>
                          <a:rPr lang="en-US" altLang="zh-CN" b="1" i="1">
                            <a:solidFill>
                              <a:schemeClr val="tx1">
                                <a:lumMod val="50000"/>
                              </a:schemeClr>
                            </a:solidFill>
                            <a:latin typeface="Cambria Math" panose="02040503050406030204" pitchFamily="18" charset="0"/>
                            <a:cs typeface="Times New Roman" pitchFamily="18" charset="0"/>
                          </a:rPr>
                          <m:t>𝒇</m:t>
                        </m:r>
                      </m:sub>
                    </m:sSub>
                  </m:oMath>
                </a14:m>
                <a:r>
                  <a:rPr lang="en-US" altLang="zh-CN" b="1" dirty="0">
                    <a:latin typeface="Times New Roman" pitchFamily="18" charset="0"/>
                    <a:cs typeface="Times New Roman" pitchFamily="18" charset="0"/>
                  </a:rPr>
                  <a:t> in summer</a:t>
                </a:r>
                <a:endParaRPr lang="zh-CN" altLang="en-US" b="1" dirty="0">
                  <a:latin typeface="Times New Roman" pitchFamily="18" charset="0"/>
                  <a:cs typeface="Times New Roman"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796136" y="692696"/>
                <a:ext cx="2664296" cy="496674"/>
              </a:xfrm>
              <a:prstGeom prst="rect">
                <a:avLst/>
              </a:prstGeom>
              <a:blipFill>
                <a:blip r:embed="rId3"/>
                <a:stretch>
                  <a:fillRect l="-686"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295400" y="688275"/>
                <a:ext cx="2575520" cy="496674"/>
              </a:xfrm>
              <a:prstGeom prst="rect">
                <a:avLst/>
              </a:prstGeom>
              <a:noFill/>
            </p:spPr>
            <p:txBody>
              <a:bodyPr wrap="square" rtlCol="0">
                <a:spAutoFit/>
              </a:bodyPr>
              <a:lstStyle/>
              <a:p>
                <a14:m>
                  <m:oMath xmlns:m="http://schemas.openxmlformats.org/officeDocument/2006/math">
                    <m:sSub>
                      <m:sSubPr>
                        <m:ctrlPr>
                          <a:rPr lang="en-US" altLang="zh-CN" i="1">
                            <a:solidFill>
                              <a:schemeClr val="tx1">
                                <a:lumMod val="50000"/>
                              </a:schemeClr>
                            </a:solidFill>
                            <a:latin typeface="Cambria Math" panose="02040503050406030204" pitchFamily="18" charset="0"/>
                            <a:cs typeface="Times New Roman" pitchFamily="18" charset="0"/>
                          </a:rPr>
                        </m:ctrlPr>
                      </m:sSubPr>
                      <m:e>
                        <m:r>
                          <a:rPr lang="en-US" altLang="zh-CN" b="1" i="1">
                            <a:solidFill>
                              <a:schemeClr val="tx1">
                                <a:lumMod val="50000"/>
                              </a:schemeClr>
                            </a:solidFill>
                            <a:latin typeface="Cambria Math" panose="02040503050406030204" pitchFamily="18" charset="0"/>
                            <a:cs typeface="Times New Roman" pitchFamily="18" charset="0"/>
                          </a:rPr>
                          <m:t>𝑪𝑽𝑹</m:t>
                        </m:r>
                      </m:e>
                      <m:sub>
                        <m:r>
                          <a:rPr lang="en-US" altLang="zh-CN" b="1" i="1">
                            <a:solidFill>
                              <a:schemeClr val="tx1">
                                <a:lumMod val="50000"/>
                              </a:schemeClr>
                            </a:solidFill>
                            <a:latin typeface="Cambria Math" panose="02040503050406030204" pitchFamily="18" charset="0"/>
                            <a:cs typeface="Times New Roman" pitchFamily="18" charset="0"/>
                          </a:rPr>
                          <m:t>𝒇</m:t>
                        </m:r>
                      </m:sub>
                    </m:sSub>
                  </m:oMath>
                </a14:m>
                <a:r>
                  <a:rPr lang="en-US" altLang="zh-CN" b="1" dirty="0">
                    <a:latin typeface="Times New Roman" pitchFamily="18" charset="0"/>
                    <a:cs typeface="Times New Roman" pitchFamily="18" charset="0"/>
                  </a:rPr>
                  <a:t> in summer</a:t>
                </a:r>
                <a:endParaRPr lang="zh-CN" altLang="en-US" b="1" dirty="0">
                  <a:latin typeface="Times New Roman" pitchFamily="18" charset="0"/>
                  <a:cs typeface="Times New Roman"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95400" y="688275"/>
                <a:ext cx="2575520" cy="496674"/>
              </a:xfrm>
              <a:prstGeom prst="rect">
                <a:avLst/>
              </a:prstGeom>
              <a:blipFill>
                <a:blip r:embed="rId4"/>
                <a:stretch>
                  <a:fillRect l="-711"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580112" y="6096000"/>
                <a:ext cx="3455904" cy="496674"/>
              </a:xfrm>
              <a:prstGeom prst="rect">
                <a:avLst/>
              </a:prstGeom>
              <a:noFill/>
            </p:spPr>
            <p:txBody>
              <a:bodyPr wrap="square" rtlCol="0">
                <a:spAutoFit/>
              </a:bodyPr>
              <a:lstStyle/>
              <a:p>
                <a14:m>
                  <m:oMath xmlns:m="http://schemas.openxmlformats.org/officeDocument/2006/math">
                    <m:sSub>
                      <m:sSubPr>
                        <m:ctrlPr>
                          <a:rPr lang="en-US" altLang="zh-CN" i="1">
                            <a:solidFill>
                              <a:schemeClr val="tx1">
                                <a:lumMod val="50000"/>
                              </a:schemeClr>
                            </a:solidFill>
                            <a:latin typeface="Cambria Math" panose="02040503050406030204" pitchFamily="18" charset="0"/>
                            <a:cs typeface="Times New Roman" pitchFamily="18" charset="0"/>
                          </a:rPr>
                        </m:ctrlPr>
                      </m:sSubPr>
                      <m:e>
                        <m:r>
                          <a:rPr lang="en-US" altLang="zh-CN" b="1" i="1">
                            <a:solidFill>
                              <a:schemeClr val="tx1">
                                <a:lumMod val="50000"/>
                              </a:schemeClr>
                            </a:solidFill>
                            <a:latin typeface="Cambria Math" panose="02040503050406030204" pitchFamily="18" charset="0"/>
                            <a:cs typeface="Times New Roman" pitchFamily="18" charset="0"/>
                          </a:rPr>
                          <m:t>𝑪𝑽𝑹</m:t>
                        </m:r>
                      </m:e>
                      <m:sub>
                        <m:r>
                          <a:rPr lang="en-US" altLang="zh-CN" b="1" i="1">
                            <a:solidFill>
                              <a:schemeClr val="tx1">
                                <a:lumMod val="50000"/>
                              </a:schemeClr>
                            </a:solidFill>
                            <a:latin typeface="Cambria Math" panose="02040503050406030204" pitchFamily="18" charset="0"/>
                            <a:cs typeface="Times New Roman" pitchFamily="18" charset="0"/>
                          </a:rPr>
                          <m:t>𝒇</m:t>
                        </m:r>
                      </m:sub>
                    </m:sSub>
                  </m:oMath>
                </a14:m>
                <a:r>
                  <a:rPr lang="en-US" altLang="zh-CN" b="1" dirty="0">
                    <a:latin typeface="Times New Roman" pitchFamily="18" charset="0"/>
                    <a:cs typeface="Times New Roman" pitchFamily="18" charset="0"/>
                  </a:rPr>
                  <a:t> in summer</a:t>
                </a:r>
                <a:endParaRPr lang="zh-CN" altLang="en-US" b="1" dirty="0">
                  <a:latin typeface="Times New Roman" pitchFamily="18" charset="0"/>
                  <a:cs typeface="Times New Roman"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580112" y="6096000"/>
                <a:ext cx="3455904" cy="496674"/>
              </a:xfrm>
              <a:prstGeom prst="rect">
                <a:avLst/>
              </a:prstGeom>
              <a:blipFill>
                <a:blip r:embed="rId5"/>
                <a:stretch>
                  <a:fillRect l="-353" t="-9877" b="-209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63688" y="6096000"/>
                <a:ext cx="2655912" cy="496674"/>
              </a:xfrm>
              <a:prstGeom prst="rect">
                <a:avLst/>
              </a:prstGeom>
              <a:noFill/>
            </p:spPr>
            <p:txBody>
              <a:bodyPr wrap="square" rtlCol="0">
                <a:spAutoFit/>
              </a:bodyPr>
              <a:lstStyle/>
              <a:p>
                <a14:m>
                  <m:oMath xmlns:m="http://schemas.openxmlformats.org/officeDocument/2006/math">
                    <m:sSub>
                      <m:sSubPr>
                        <m:ctrlPr>
                          <a:rPr lang="en-US" altLang="zh-CN" i="1">
                            <a:solidFill>
                              <a:schemeClr val="tx1">
                                <a:lumMod val="50000"/>
                              </a:schemeClr>
                            </a:solidFill>
                            <a:latin typeface="Cambria Math" panose="02040503050406030204" pitchFamily="18" charset="0"/>
                            <a:cs typeface="Times New Roman" pitchFamily="18" charset="0"/>
                          </a:rPr>
                        </m:ctrlPr>
                      </m:sSubPr>
                      <m:e>
                        <m:r>
                          <a:rPr lang="en-US" altLang="zh-CN" b="1" i="1">
                            <a:solidFill>
                              <a:schemeClr val="tx1">
                                <a:lumMod val="50000"/>
                              </a:schemeClr>
                            </a:solidFill>
                            <a:latin typeface="Cambria Math" panose="02040503050406030204" pitchFamily="18" charset="0"/>
                            <a:cs typeface="Times New Roman" pitchFamily="18" charset="0"/>
                          </a:rPr>
                          <m:t>𝑪𝑽𝑹</m:t>
                        </m:r>
                      </m:e>
                      <m:sub>
                        <m:r>
                          <a:rPr lang="en-US" altLang="zh-CN" b="1" i="1">
                            <a:solidFill>
                              <a:schemeClr val="tx1">
                                <a:lumMod val="50000"/>
                              </a:schemeClr>
                            </a:solidFill>
                            <a:latin typeface="Cambria Math" panose="02040503050406030204" pitchFamily="18" charset="0"/>
                            <a:cs typeface="Times New Roman" pitchFamily="18" charset="0"/>
                          </a:rPr>
                          <m:t>𝒇</m:t>
                        </m:r>
                      </m:sub>
                    </m:sSub>
                  </m:oMath>
                </a14:m>
                <a:r>
                  <a:rPr lang="en-US" altLang="zh-CN" b="1" dirty="0">
                    <a:latin typeface="Times New Roman" pitchFamily="18" charset="0"/>
                    <a:cs typeface="Times New Roman" pitchFamily="18" charset="0"/>
                  </a:rPr>
                  <a:t> in winter</a:t>
                </a:r>
                <a:endParaRPr lang="zh-CN" altLang="en-US" b="1" dirty="0">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63688" y="6096000"/>
                <a:ext cx="2655912" cy="496674"/>
              </a:xfrm>
              <a:prstGeom prst="rect">
                <a:avLst/>
              </a:prstGeom>
              <a:blipFill>
                <a:blip r:embed="rId6"/>
                <a:stretch>
                  <a:fillRect l="-459" t="-9877" b="-20988"/>
                </a:stretch>
              </a:blipFill>
            </p:spPr>
            <p:txBody>
              <a:bodyPr/>
              <a:lstStyle/>
              <a:p>
                <a:r>
                  <a:rPr lang="en-US">
                    <a:noFill/>
                  </a:rPr>
                  <a:t> </a:t>
                </a:r>
              </a:p>
            </p:txBody>
          </p:sp>
        </mc:Fallback>
      </mc:AlternateContent>
      <p:pic>
        <p:nvPicPr>
          <p:cNvPr id="25" name="图片 10" descr="summer3d.bmp"/>
          <p:cNvPicPr>
            <a:picLocks noChangeAspect="1"/>
          </p:cNvPicPr>
          <p:nvPr/>
        </p:nvPicPr>
        <p:blipFill>
          <a:blip r:embed="rId7" cstate="print"/>
          <a:stretch>
            <a:fillRect/>
          </a:stretch>
        </p:blipFill>
        <p:spPr>
          <a:xfrm>
            <a:off x="35496" y="1080209"/>
            <a:ext cx="4608000" cy="3068871"/>
          </a:xfrm>
          <a:prstGeom prst="rect">
            <a:avLst/>
          </a:prstGeom>
        </p:spPr>
      </p:pic>
      <p:pic>
        <p:nvPicPr>
          <p:cNvPr id="26" name="图片 13" descr="boxsummer.bmp"/>
          <p:cNvPicPr>
            <a:picLocks noChangeAspect="1"/>
          </p:cNvPicPr>
          <p:nvPr/>
        </p:nvPicPr>
        <p:blipFill>
          <a:blip r:embed="rId8" cstate="print"/>
          <a:stretch>
            <a:fillRect/>
          </a:stretch>
        </p:blipFill>
        <p:spPr>
          <a:xfrm>
            <a:off x="4716016" y="1052736"/>
            <a:ext cx="4320000" cy="3135873"/>
          </a:xfrm>
          <a:prstGeom prst="rect">
            <a:avLst/>
          </a:prstGeom>
        </p:spPr>
      </p:pic>
      <p:pic>
        <p:nvPicPr>
          <p:cNvPr id="27" name="图片 14" descr="colormap.bmp"/>
          <p:cNvPicPr>
            <a:picLocks noChangeAspect="1"/>
          </p:cNvPicPr>
          <p:nvPr/>
        </p:nvPicPr>
        <p:blipFill>
          <a:blip r:embed="rId9" cstate="print"/>
          <a:stretch>
            <a:fillRect/>
          </a:stretch>
        </p:blipFill>
        <p:spPr>
          <a:xfrm>
            <a:off x="971600" y="4221088"/>
            <a:ext cx="7128792" cy="1944216"/>
          </a:xfrm>
          <a:prstGeom prst="rect">
            <a:avLst/>
          </a:prstGeom>
        </p:spPr>
      </p:pic>
      <p:sp>
        <p:nvSpPr>
          <p:cNvPr id="37" name="Rectangle 2"/>
          <p:cNvSpPr>
            <a:spLocks noGrp="1" noChangeArrowheads="1"/>
          </p:cNvSpPr>
          <p:nvPr>
            <p:ph type="title"/>
          </p:nvPr>
        </p:nvSpPr>
        <p:spPr>
          <a:xfrm>
            <a:off x="179512" y="122729"/>
            <a:ext cx="8229600" cy="419854"/>
          </a:xfrm>
        </p:spPr>
        <p:txBody>
          <a:bodyPr/>
          <a:lstStyle/>
          <a:p>
            <a:r>
              <a:rPr lang="en-US" altLang="zh-CN" dirty="0">
                <a:latin typeface="Times" panose="02020603050405020304" pitchFamily="18" charset="0"/>
                <a:cs typeface="Times" panose="02020603050405020304" pitchFamily="18" charset="0"/>
              </a:rPr>
              <a:t>Data-driven Assessment of CVR </a:t>
            </a:r>
            <a:endParaRPr lang="zh-CN" altLang="zh-CN" dirty="0">
              <a:latin typeface="Times" panose="02020603050405020304" pitchFamily="18" charset="0"/>
              <a:cs typeface="Times" panose="02020603050405020304" pitchFamily="18" charset="0"/>
            </a:endParaRPr>
          </a:p>
        </p:txBody>
      </p:sp>
      <p:sp>
        <p:nvSpPr>
          <p:cNvPr id="38" name="灯片编号占位符 5"/>
          <p:cNvSpPr>
            <a:spLocks noGrp="1"/>
          </p:cNvSpPr>
          <p:nvPr>
            <p:ph type="sldNum" sz="quarter" idx="12"/>
          </p:nvPr>
        </p:nvSpPr>
        <p:spPr>
          <a:xfrm>
            <a:off x="8436297" y="6453336"/>
            <a:ext cx="38417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086D65-8487-4555-919D-8C417FE63A53}" type="slidenum">
              <a:rPr kumimoji="0" lang="en-US" altLang="zh-CN" sz="1100" b="1" i="0" u="none" strike="noStrike" kern="1200" cap="none" spc="0" normalizeH="0" baseline="0" noProof="0">
                <a:ln>
                  <a:noFill/>
                </a:ln>
                <a:solidFill>
                  <a:srgbClr val="404040"/>
                </a:solidFill>
                <a:effectLst/>
                <a:uLnTx/>
                <a:uFillTx/>
                <a:latin typeface="Arial" pitchFamily="34" charset="0"/>
                <a:ea typeface="宋体" charset="-122"/>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zh-CN" sz="1100" b="1" i="0" u="none" strike="noStrike" kern="1200" cap="none" spc="0" normalizeH="0" baseline="0" noProof="0" dirty="0">
              <a:ln>
                <a:noFill/>
              </a:ln>
              <a:solidFill>
                <a:srgbClr val="404040"/>
              </a:solidFill>
              <a:effectLst/>
              <a:uLnTx/>
              <a:uFillTx/>
              <a:latin typeface="Arial" pitchFamily="34" charset="0"/>
              <a:ea typeface="宋体" charset="-122"/>
              <a:cs typeface="Arial" pitchFamily="34" charset="0"/>
            </a:endParaRPr>
          </a:p>
        </p:txBody>
      </p:sp>
    </p:spTree>
    <p:extLst>
      <p:ext uri="{BB962C8B-B14F-4D97-AF65-F5344CB8AC3E}">
        <p14:creationId xmlns:p14="http://schemas.microsoft.com/office/powerpoint/2010/main" val="26419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78" y="258682"/>
            <a:ext cx="9448800" cy="533400"/>
          </a:xfrm>
        </p:spPr>
        <p:txBody>
          <a:bodyPr/>
          <a:lstStyle/>
          <a:p>
            <a:r>
              <a:rPr lang="en-US" sz="2800" dirty="0">
                <a:latin typeface="Times New Roman" panose="02020603050405020304" pitchFamily="18" charset="0"/>
                <a:cs typeface="Times New Roman" panose="02020603050405020304" pitchFamily="18" charset="0"/>
              </a:rPr>
              <a:t>Topic: Rolling-Horizon VVO (centralized, w/o PV smart inverter)</a:t>
            </a:r>
          </a:p>
        </p:txBody>
      </p:sp>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6" name="Rectangle 5"/>
          <p:cNvSpPr/>
          <p:nvPr/>
        </p:nvSpPr>
        <p:spPr>
          <a:xfrm>
            <a:off x="197778" y="1055362"/>
            <a:ext cx="8610600" cy="4862870"/>
          </a:xfrm>
          <a:prstGeom prst="rect">
            <a:avLst/>
          </a:prstGeom>
        </p:spPr>
        <p:txBody>
          <a:bodyPr wrap="square">
            <a:spAutoFit/>
          </a:bodyPr>
          <a:lstStyle/>
          <a:p>
            <a:pPr algn="just"/>
            <a:r>
              <a:rPr lang="en-US" sz="2200" dirty="0"/>
              <a:t>Ref. [7] proposes a model predictive control (MPC)-based VVO technique considering the integration of distributed generators and load-to-voltage sensitivities. </a:t>
            </a:r>
          </a:p>
          <a:p>
            <a:pPr algn="just"/>
            <a:endParaRPr lang="en-US" sz="2200" dirty="0"/>
          </a:p>
          <a:p>
            <a:pPr marL="342900" indent="-342900" algn="just">
              <a:buFont typeface="Arial" panose="020B0604020202020204" pitchFamily="34" charset="0"/>
              <a:buChar char="•"/>
            </a:pPr>
            <a:r>
              <a:rPr lang="en-US" sz="2200" dirty="0"/>
              <a:t>The proposed model schedules optimal tap positions of LTC and switch </a:t>
            </a:r>
            <a:r>
              <a:rPr lang="en-US" dirty="0"/>
              <a:t>status</a:t>
            </a:r>
            <a:r>
              <a:rPr lang="en-US" sz="2200" dirty="0"/>
              <a:t> of CBs are obtained based on predictive output of wind turbines (WTs) and PV generators (PVs). </a:t>
            </a:r>
          </a:p>
          <a:p>
            <a:pPr marL="342900" indent="-342900" algn="just">
              <a:buFont typeface="Arial" panose="020B0604020202020204" pitchFamily="34" charset="0"/>
              <a:buChar char="•"/>
            </a:pPr>
            <a:r>
              <a:rPr lang="en-US" sz="2200" dirty="0"/>
              <a:t>The exponential load model is used to capture the various load behaviors (Compared with previous efforts on VVO which used constant-power load model).</a:t>
            </a:r>
          </a:p>
          <a:p>
            <a:pPr marL="342900" indent="-342900" algn="just">
              <a:buFont typeface="Arial" panose="020B0604020202020204" pitchFamily="34" charset="0"/>
              <a:buChar char="•"/>
            </a:pPr>
            <a:r>
              <a:rPr lang="en-US" sz="2200" dirty="0"/>
              <a:t>The uncertainties of model predication errors are taken into account in the proposed model. </a:t>
            </a:r>
          </a:p>
          <a:p>
            <a:pPr marL="342900" indent="-342900" algn="just">
              <a:buFont typeface="Arial" panose="020B0604020202020204" pitchFamily="34" charset="0"/>
              <a:buChar char="•"/>
            </a:pPr>
            <a:r>
              <a:rPr lang="en-US" sz="2200" dirty="0"/>
              <a:t>A scenario reduction technique is applied to enhance a tradeoff between the accuracy of the solution and the computational burden.</a:t>
            </a:r>
          </a:p>
        </p:txBody>
      </p:sp>
    </p:spTree>
    <p:extLst>
      <p:ext uri="{BB962C8B-B14F-4D97-AF65-F5344CB8AC3E}">
        <p14:creationId xmlns:p14="http://schemas.microsoft.com/office/powerpoint/2010/main" val="1267165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Load Models</a:t>
            </a:r>
          </a:p>
        </p:txBody>
      </p:sp>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6" name="Rectangle 5"/>
              <p:cNvSpPr/>
              <p:nvPr/>
            </p:nvSpPr>
            <p:spPr>
              <a:xfrm>
                <a:off x="228600" y="783889"/>
                <a:ext cx="8610600" cy="3104055"/>
              </a:xfrm>
              <a:prstGeom prst="rect">
                <a:avLst/>
              </a:prstGeom>
            </p:spPr>
            <p:txBody>
              <a:bodyPr wrap="square">
                <a:spAutoFit/>
              </a:bodyPr>
              <a:lstStyle/>
              <a:p>
                <a:pPr algn="just"/>
                <a:r>
                  <a:rPr lang="en-US" dirty="0"/>
                  <a:t>Compared to constant-power load model, exponential load model (ELM) is more accurate in practice. </a:t>
                </a:r>
              </a:p>
              <a:p>
                <a:pPr algn="just"/>
                <a:endParaRPr lang="en-US" dirty="0"/>
              </a:p>
              <a:p>
                <a:pPr algn="just"/>
                <a:r>
                  <a:rPr lang="en-US" dirty="0"/>
                  <a:t>In fact, 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𝑝𝑖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𝑞</m:t>
                        </m:r>
                        <m:r>
                          <a:rPr lang="en-US" i="1">
                            <a:latin typeface="Cambria Math" panose="02040503050406030204" pitchFamily="18" charset="0"/>
                          </a:rPr>
                          <m:t>𝑖</m:t>
                        </m:r>
                      </m:sub>
                    </m:sSub>
                  </m:oMath>
                </a14:m>
                <a:r>
                  <a:rPr lang="en-US" dirty="0"/>
                  <a:t> are related with load compositions (for constant power load model,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𝑝𝑖</m:t>
                        </m:r>
                      </m:sub>
                    </m:sSub>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𝑞</m:t>
                        </m:r>
                        <m:r>
                          <a:rPr lang="en-US" i="1">
                            <a:latin typeface="Cambria Math" panose="02040503050406030204" pitchFamily="18" charset="0"/>
                          </a:rPr>
                          <m:t>𝑖</m:t>
                        </m:r>
                      </m:sub>
                    </m:sSub>
                    <m:r>
                      <a:rPr lang="en-US" b="0" i="1" smtClean="0">
                        <a:latin typeface="Cambria Math" panose="02040503050406030204" pitchFamily="18" charset="0"/>
                      </a:rPr>
                      <m:t>=0</m:t>
                    </m:r>
                  </m:oMath>
                </a14:m>
                <a:r>
                  <a:rPr lang="en-US" dirty="0"/>
                  <a:t>). </a:t>
                </a:r>
              </a:p>
              <a:p>
                <a:pPr algn="just"/>
                <a:endParaRPr lang="en-US" dirty="0"/>
              </a:p>
              <a:p>
                <a:pPr algn="just"/>
                <a:endParaRPr lang="en-US" dirty="0"/>
              </a:p>
              <a:p>
                <a:pPr marL="342900" indent="-342900" algn="just">
                  <a:buFont typeface="Arial" panose="020B0604020202020204" pitchFamily="34" charset="0"/>
                  <a:buChar char="•"/>
                </a:pP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28600" y="783889"/>
                <a:ext cx="8610600" cy="3104055"/>
              </a:xfrm>
              <a:prstGeom prst="rect">
                <a:avLst/>
              </a:prstGeom>
              <a:blipFill>
                <a:blip r:embed="rId2"/>
                <a:stretch>
                  <a:fillRect l="-1133" t="-1572" r="-106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3357562" y="2809695"/>
            <a:ext cx="2352675" cy="1176338"/>
          </a:xfrm>
          <a:prstGeom prst="rect">
            <a:avLst/>
          </a:prstGeom>
        </p:spPr>
      </p:pic>
      <p:pic>
        <p:nvPicPr>
          <p:cNvPr id="8" name="Picture 7"/>
          <p:cNvPicPr>
            <a:picLocks noChangeAspect="1"/>
          </p:cNvPicPr>
          <p:nvPr/>
        </p:nvPicPr>
        <p:blipFill>
          <a:blip r:embed="rId4"/>
          <a:stretch>
            <a:fillRect/>
          </a:stretch>
        </p:blipFill>
        <p:spPr>
          <a:xfrm>
            <a:off x="981075" y="4143375"/>
            <a:ext cx="7105650" cy="1800225"/>
          </a:xfrm>
          <a:prstGeom prst="rect">
            <a:avLst/>
          </a:prstGeom>
        </p:spPr>
      </p:pic>
      <p:sp>
        <p:nvSpPr>
          <p:cNvPr id="9" name="Rectangle 8"/>
          <p:cNvSpPr/>
          <p:nvPr/>
        </p:nvSpPr>
        <p:spPr>
          <a:xfrm>
            <a:off x="2959525" y="3974098"/>
            <a:ext cx="3543086" cy="338554"/>
          </a:xfrm>
          <a:prstGeom prst="rect">
            <a:avLst/>
          </a:prstGeom>
        </p:spPr>
        <p:txBody>
          <a:bodyPr wrap="none">
            <a:spAutoFit/>
          </a:bodyPr>
          <a:lstStyle/>
          <a:p>
            <a:r>
              <a:rPr lang="en-US" sz="1600" dirty="0"/>
              <a:t>Tab.1 Load type and exponent values [7]</a:t>
            </a:r>
          </a:p>
        </p:txBody>
      </p:sp>
      <p:sp>
        <p:nvSpPr>
          <p:cNvPr id="10" name="Rectangle 9"/>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Tree>
    <p:extLst>
      <p:ext uri="{BB962C8B-B14F-4D97-AF65-F5344CB8AC3E}">
        <p14:creationId xmlns:p14="http://schemas.microsoft.com/office/powerpoint/2010/main" val="108018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MPC Predictive Control</a:t>
            </a:r>
          </a:p>
        </p:txBody>
      </p:sp>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10" name="Rectangle 9"/>
              <p:cNvSpPr/>
              <p:nvPr/>
            </p:nvSpPr>
            <p:spPr>
              <a:xfrm>
                <a:off x="135307" y="685800"/>
                <a:ext cx="8644071" cy="2009974"/>
              </a:xfrm>
              <a:prstGeom prst="rect">
                <a:avLst/>
              </a:prstGeom>
            </p:spPr>
            <p:txBody>
              <a:bodyPr wrap="square">
                <a:spAutoFit/>
              </a:bodyPr>
              <a:lstStyle/>
              <a:p>
                <a:r>
                  <a:rPr lang="en-US" sz="2000" dirty="0"/>
                  <a:t>MPC refers to algorithms that solve:</a:t>
                </a:r>
              </a:p>
              <a:p>
                <a:pPr marL="342900" indent="-342900">
                  <a:buFont typeface="Arial" panose="020B0604020202020204" pitchFamily="34" charset="0"/>
                  <a:buChar char="•"/>
                </a:pPr>
                <a:r>
                  <a:rPr lang="en-US" sz="2000" dirty="0"/>
                  <a:t>A finite-horizon optimal control problem over the prediction horizon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𝑝</m:t>
                        </m:r>
                      </m:sub>
                    </m:sSub>
                  </m:oMath>
                </a14:m>
                <a:endParaRPr lang="en-US" sz="2000" dirty="0"/>
              </a:p>
              <a:p>
                <a:pPr marL="342900" indent="-342900">
                  <a:buFont typeface="Arial" panose="020B0604020202020204" pitchFamily="34" charset="0"/>
                  <a:buChar char="•"/>
                </a:pPr>
                <a:r>
                  <a:rPr lang="en-US" sz="2000" dirty="0"/>
                  <a:t>The obtained control variables are applied to the system over control horizon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𝑐</m:t>
                        </m:r>
                      </m:sub>
                    </m:sSub>
                  </m:oMath>
                </a14:m>
                <a:r>
                  <a:rPr lang="en-US" sz="2000" dirty="0"/>
                  <a:t>, 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b="0" i="1" smtClean="0">
                            <a:latin typeface="Cambria Math" panose="02040503050406030204" pitchFamily="18" charset="0"/>
                          </a:rPr>
                          <m:t>𝑐</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𝑝</m:t>
                        </m:r>
                      </m:sub>
                    </m:sSub>
                  </m:oMath>
                </a14:m>
                <a:endParaRPr lang="en-US" sz="2000" dirty="0"/>
              </a:p>
              <a:p>
                <a:pPr marL="342900" indent="-342900">
                  <a:buFont typeface="Arial" panose="020B0604020202020204" pitchFamily="34" charset="0"/>
                  <a:buChar char="•"/>
                </a:pPr>
                <a:r>
                  <a:rPr lang="en-US" sz="2000" dirty="0"/>
                  <a:t>At the end of the control horizon, the rest of the predicted control variable are discarded and the entire procedure is repeated. </a:t>
                </a:r>
              </a:p>
            </p:txBody>
          </p:sp>
        </mc:Choice>
        <mc:Fallback xmlns="">
          <p:sp>
            <p:nvSpPr>
              <p:cNvPr id="10" name="Rectangle 9"/>
              <p:cNvSpPr>
                <a:spLocks noRot="1" noChangeAspect="1" noMove="1" noResize="1" noEditPoints="1" noAdjustHandles="1" noChangeArrowheads="1" noChangeShapeType="1" noTextEdit="1"/>
              </p:cNvSpPr>
              <p:nvPr/>
            </p:nvSpPr>
            <p:spPr>
              <a:xfrm>
                <a:off x="135307" y="685800"/>
                <a:ext cx="8644071" cy="2009974"/>
              </a:xfrm>
              <a:prstGeom prst="rect">
                <a:avLst/>
              </a:prstGeom>
              <a:blipFill>
                <a:blip r:embed="rId2"/>
                <a:stretch>
                  <a:fillRect l="-705" t="-1824" b="-3343"/>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2362200" y="2743200"/>
            <a:ext cx="4090987" cy="3087537"/>
          </a:xfrm>
          <a:prstGeom prst="rect">
            <a:avLst/>
          </a:prstGeom>
        </p:spPr>
      </p:pic>
      <p:sp>
        <p:nvSpPr>
          <p:cNvPr id="8" name="Rectangle 7"/>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9" name="Rectangle 8"/>
          <p:cNvSpPr/>
          <p:nvPr/>
        </p:nvSpPr>
        <p:spPr>
          <a:xfrm>
            <a:off x="3353514" y="5735289"/>
            <a:ext cx="2207656" cy="276999"/>
          </a:xfrm>
          <a:prstGeom prst="rect">
            <a:avLst/>
          </a:prstGeom>
        </p:spPr>
        <p:txBody>
          <a:bodyPr wrap="none">
            <a:spAutoFit/>
          </a:bodyPr>
          <a:lstStyle/>
          <a:p>
            <a:r>
              <a:rPr lang="en-US" sz="1200" dirty="0"/>
              <a:t>Fig.2 Demonstration of MPC [7]</a:t>
            </a:r>
          </a:p>
        </p:txBody>
      </p:sp>
    </p:spTree>
    <p:extLst>
      <p:ext uri="{BB962C8B-B14F-4D97-AF65-F5344CB8AC3E}">
        <p14:creationId xmlns:p14="http://schemas.microsoft.com/office/powerpoint/2010/main" val="287790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VVO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2"/>
          <a:stretch>
            <a:fillRect/>
          </a:stretch>
        </p:blipFill>
        <p:spPr>
          <a:xfrm>
            <a:off x="182310" y="1232118"/>
            <a:ext cx="3241705" cy="1055116"/>
          </a:xfrm>
          <a:prstGeom prst="rect">
            <a:avLst/>
          </a:prstGeom>
        </p:spPr>
      </p:pic>
      <p:sp>
        <p:nvSpPr>
          <p:cNvPr id="9" name="Right Brace 8"/>
          <p:cNvSpPr/>
          <p:nvPr/>
        </p:nvSpPr>
        <p:spPr>
          <a:xfrm>
            <a:off x="3638738" y="1339186"/>
            <a:ext cx="381000" cy="7052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098498" y="1102866"/>
                <a:ext cx="4891003" cy="1815882"/>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The objective function minimizes </a:t>
                </a:r>
              </a:p>
              <a:p>
                <a:pPr marL="342900" indent="-342900" algn="l">
                  <a:buAutoNum type="arabicParenBoth"/>
                </a:pPr>
                <a:r>
                  <a:rPr lang="en-US" sz="1600" dirty="0">
                    <a:latin typeface="Times New Roman" panose="02020603050405020304" pitchFamily="18" charset="0"/>
                    <a:cs typeface="Times New Roman" panose="02020603050405020304" pitchFamily="18" charset="0"/>
                  </a:rPr>
                  <a:t>the expectation of active power losses; </a:t>
                </a:r>
              </a:p>
              <a:p>
                <a:pPr marL="342900" indent="-342900" algn="l">
                  <a:buAutoNum type="arabicParenBoth"/>
                </a:pPr>
                <a:r>
                  <a:rPr lang="en-US" sz="1600" dirty="0">
                    <a:latin typeface="Times New Roman" panose="02020603050405020304" pitchFamily="18" charset="0"/>
                    <a:cs typeface="Times New Roman" panose="02020603050405020304" pitchFamily="18" charset="0"/>
                  </a:rPr>
                  <a:t>voltage deviation along the feeder during the prediction horizon. </a:t>
                </a:r>
              </a:p>
              <a:p>
                <a:pPr marL="285750" indent="-285750" algn="l">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two objectives are equally weighted (can be changed by DSO)</a:t>
                </a:r>
              </a:p>
              <a:p>
                <a:pPr marL="285750" indent="-285750" algn="l">
                  <a:buFont typeface="Arial" panose="020B0604020202020204" pitchFamily="34" charset="0"/>
                  <a:buChar char="•"/>
                </a:pP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i="1" smtClean="0">
                            <a:latin typeface="Cambria Math" panose="02040503050406030204" pitchFamily="18" charset="0"/>
                            <a:ea typeface="Cambria Math" panose="02040503050406030204" pitchFamily="18" charset="0"/>
                            <a:cs typeface="Times New Roman" panose="02020603050405020304" pitchFamily="18" charset="0"/>
                          </a:rPr>
                          <m:t>𝜔</m:t>
                        </m:r>
                      </m:e>
                      <m:sub>
                        <m:r>
                          <a:rPr lang="en-US" sz="1600" b="0" i="1" smtClean="0">
                            <a:latin typeface="Cambria Math" panose="02040503050406030204" pitchFamily="18" charset="0"/>
                            <a:cs typeface="Times New Roman" panose="02020603050405020304" pitchFamily="18" charset="0"/>
                          </a:rPr>
                          <m:t>𝑡</m:t>
                        </m:r>
                      </m:sub>
                    </m:sSub>
                  </m:oMath>
                </a14:m>
                <a:r>
                  <a:rPr lang="en-US" sz="1600" dirty="0">
                    <a:latin typeface="Times New Roman" panose="02020603050405020304" pitchFamily="18" charset="0"/>
                    <a:cs typeface="Times New Roman" panose="02020603050405020304" pitchFamily="18" charset="0"/>
                  </a:rPr>
                  <a:t> is the prediction error </a:t>
                </a:r>
              </a:p>
            </p:txBody>
          </p:sp>
        </mc:Choice>
        <mc:Fallback xmlns="">
          <p:sp>
            <p:nvSpPr>
              <p:cNvPr id="12" name="TextBox 11"/>
              <p:cNvSpPr txBox="1">
                <a:spLocks noRot="1" noChangeAspect="1" noMove="1" noResize="1" noEditPoints="1" noAdjustHandles="1" noChangeArrowheads="1" noChangeShapeType="1" noTextEdit="1"/>
              </p:cNvSpPr>
              <p:nvPr/>
            </p:nvSpPr>
            <p:spPr>
              <a:xfrm>
                <a:off x="4098498" y="1102866"/>
                <a:ext cx="4891003" cy="1815882"/>
              </a:xfrm>
              <a:prstGeom prst="rect">
                <a:avLst/>
              </a:prstGeom>
              <a:blipFill>
                <a:blip r:embed="rId3"/>
                <a:stretch>
                  <a:fillRect l="-623" t="-1007" b="-3356"/>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85913" y="2667000"/>
            <a:ext cx="3552825" cy="942975"/>
          </a:xfrm>
          <a:prstGeom prst="rect">
            <a:avLst/>
          </a:prstGeom>
        </p:spPr>
      </p:pic>
      <p:sp>
        <p:nvSpPr>
          <p:cNvPr id="13" name="Right Brace 12"/>
          <p:cNvSpPr/>
          <p:nvPr/>
        </p:nvSpPr>
        <p:spPr>
          <a:xfrm>
            <a:off x="3718211" y="2904763"/>
            <a:ext cx="381000" cy="7052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TextBox 13"/>
          <p:cNvSpPr txBox="1"/>
          <p:nvPr/>
        </p:nvSpPr>
        <p:spPr>
          <a:xfrm>
            <a:off x="4099211" y="3088092"/>
            <a:ext cx="4891003"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The maximum voltage deviation of all nodes. </a:t>
            </a:r>
          </a:p>
        </p:txBody>
      </p:sp>
      <p:pic>
        <p:nvPicPr>
          <p:cNvPr id="8" name="Picture 7"/>
          <p:cNvPicPr>
            <a:picLocks noChangeAspect="1"/>
          </p:cNvPicPr>
          <p:nvPr/>
        </p:nvPicPr>
        <p:blipFill>
          <a:blip r:embed="rId5"/>
          <a:stretch>
            <a:fillRect/>
          </a:stretch>
        </p:blipFill>
        <p:spPr>
          <a:xfrm>
            <a:off x="632111" y="3963624"/>
            <a:ext cx="3086100" cy="552450"/>
          </a:xfrm>
          <a:prstGeom prst="rect">
            <a:avLst/>
          </a:prstGeom>
        </p:spPr>
      </p:pic>
      <p:sp>
        <p:nvSpPr>
          <p:cNvPr id="15" name="Right Brace 14"/>
          <p:cNvSpPr/>
          <p:nvPr/>
        </p:nvSpPr>
        <p:spPr>
          <a:xfrm>
            <a:off x="3718211" y="3822671"/>
            <a:ext cx="381000" cy="7052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4098499" y="3977558"/>
            <a:ext cx="4891003"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Active losses of the distribution network</a:t>
            </a:r>
          </a:p>
        </p:txBody>
      </p:sp>
      <p:pic>
        <p:nvPicPr>
          <p:cNvPr id="17" name="Picture 16"/>
          <p:cNvPicPr>
            <a:picLocks noChangeAspect="1"/>
          </p:cNvPicPr>
          <p:nvPr/>
        </p:nvPicPr>
        <p:blipFill>
          <a:blip r:embed="rId6"/>
          <a:stretch>
            <a:fillRect/>
          </a:stretch>
        </p:blipFill>
        <p:spPr>
          <a:xfrm>
            <a:off x="298736" y="4910178"/>
            <a:ext cx="3419475" cy="981075"/>
          </a:xfrm>
          <a:prstGeom prst="rect">
            <a:avLst/>
          </a:prstGeom>
        </p:spPr>
      </p:pic>
      <p:sp>
        <p:nvSpPr>
          <p:cNvPr id="18" name="Right Brace 17"/>
          <p:cNvSpPr/>
          <p:nvPr/>
        </p:nvSpPr>
        <p:spPr>
          <a:xfrm>
            <a:off x="3717499" y="4943445"/>
            <a:ext cx="381000" cy="939568"/>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4098498" y="5142186"/>
            <a:ext cx="4891003" cy="338554"/>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Linear form of the </a:t>
            </a:r>
            <a:r>
              <a:rPr lang="en-US" sz="1600" dirty="0" err="1">
                <a:latin typeface="Times New Roman" panose="02020603050405020304" pitchFamily="18" charset="0"/>
                <a:cs typeface="Times New Roman" panose="02020603050405020304" pitchFamily="18" charset="0"/>
              </a:rPr>
              <a:t>DistFlow</a:t>
            </a:r>
            <a:r>
              <a:rPr lang="en-US" sz="1600" dirty="0">
                <a:latin typeface="Times New Roman" panose="02020603050405020304" pitchFamily="18" charset="0"/>
                <a:cs typeface="Times New Roman" panose="02020603050405020304" pitchFamily="18" charset="0"/>
              </a:rPr>
              <a:t> equations</a:t>
            </a:r>
          </a:p>
        </p:txBody>
      </p:sp>
      <p:sp>
        <p:nvSpPr>
          <p:cNvPr id="20" name="Rectangle 19"/>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10" name="Rectangle 9"/>
          <p:cNvSpPr/>
          <p:nvPr/>
        </p:nvSpPr>
        <p:spPr>
          <a:xfrm>
            <a:off x="191919" y="681206"/>
            <a:ext cx="8357390"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In [7], the VVO problem is formulated as a stochastic MINLP</a:t>
            </a:r>
          </a:p>
        </p:txBody>
      </p:sp>
    </p:spTree>
    <p:extLst>
      <p:ext uri="{BB962C8B-B14F-4D97-AF65-F5344CB8AC3E}">
        <p14:creationId xmlns:p14="http://schemas.microsoft.com/office/powerpoint/2010/main" val="271211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VVO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ight Brace 8"/>
          <p:cNvSpPr/>
          <p:nvPr/>
        </p:nvSpPr>
        <p:spPr>
          <a:xfrm>
            <a:off x="3643723" y="609600"/>
            <a:ext cx="381000" cy="705212"/>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TextBox 11"/>
          <p:cNvSpPr txBox="1"/>
          <p:nvPr/>
        </p:nvSpPr>
        <p:spPr>
          <a:xfrm>
            <a:off x="4098498" y="684956"/>
            <a:ext cx="4891003" cy="584775"/>
          </a:xfrm>
          <a:prstGeom prst="rect">
            <a:avLst/>
          </a:prstGeom>
          <a:noFill/>
        </p:spPr>
        <p:txBody>
          <a:bodyPr wrap="square" rtlCol="0">
            <a:spAutoFit/>
          </a:bodyPr>
          <a:lstStyle/>
          <a:p>
            <a:pPr algn="l"/>
            <a:r>
              <a:rPr lang="en-US" sz="1600" dirty="0">
                <a:latin typeface="Times New Roman" panose="02020603050405020304" pitchFamily="18" charset="0"/>
                <a:cs typeface="Times New Roman" panose="02020603050405020304" pitchFamily="18" charset="0"/>
              </a:rPr>
              <a:t>The outputs of DG unit and capacitors are represented as negative loads. </a:t>
            </a:r>
          </a:p>
        </p:txBody>
      </p:sp>
      <p:sp>
        <p:nvSpPr>
          <p:cNvPr id="13" name="Right Brace 12"/>
          <p:cNvSpPr/>
          <p:nvPr/>
        </p:nvSpPr>
        <p:spPr>
          <a:xfrm>
            <a:off x="3643723" y="1602472"/>
            <a:ext cx="381000" cy="28266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4098497" y="1304925"/>
                <a:ext cx="4891003" cy="107721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It assumes outputs of DG units equal the predicted value plus the predicted values plus the predicted errors </a:t>
                </a:r>
                <a14:m>
                  <m:oMath xmlns:m="http://schemas.openxmlformats.org/officeDocument/2006/math">
                    <m:r>
                      <a:rPr lang="en-US" sz="1600"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1600" dirty="0">
                    <a:latin typeface="Times New Roman" panose="02020603050405020304" pitchFamily="18" charset="0"/>
                    <a:cs typeface="Times New Roman" panose="02020603050405020304" pitchFamily="18" charset="0"/>
                  </a:rPr>
                  <a:t>. </a:t>
                </a:r>
              </a:p>
              <a:p>
                <a:pPr algn="just"/>
                <a14:m>
                  <m:oMath xmlns:m="http://schemas.openxmlformats.org/officeDocument/2006/math">
                    <m:r>
                      <a:rPr lang="en-US" sz="1600" i="1">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1600" dirty="0">
                    <a:latin typeface="Times New Roman" panose="02020603050405020304" pitchFamily="18" charset="0"/>
                    <a:cs typeface="Times New Roman" panose="02020603050405020304" pitchFamily="18" charset="0"/>
                  </a:rPr>
                  <a:t> belongs to an uncertainty set, which may vary with predicted values. </a:t>
                </a:r>
              </a:p>
            </p:txBody>
          </p:sp>
        </mc:Choice>
        <mc:Fallback xmlns="">
          <p:sp>
            <p:nvSpPr>
              <p:cNvPr id="14" name="TextBox 13"/>
              <p:cNvSpPr txBox="1">
                <a:spLocks noRot="1" noChangeAspect="1" noMove="1" noResize="1" noEditPoints="1" noAdjustHandles="1" noChangeArrowheads="1" noChangeShapeType="1" noTextEdit="1"/>
              </p:cNvSpPr>
              <p:nvPr/>
            </p:nvSpPr>
            <p:spPr>
              <a:xfrm>
                <a:off x="4098497" y="1304925"/>
                <a:ext cx="4891003" cy="1077218"/>
              </a:xfrm>
              <a:prstGeom prst="rect">
                <a:avLst/>
              </a:prstGeom>
              <a:blipFill>
                <a:blip r:embed="rId2"/>
                <a:stretch>
                  <a:fillRect l="-623" t="-1695" r="-623" b="-6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07698" y="2495122"/>
                <a:ext cx="4891003" cy="595548"/>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CBs output.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𝑐</m:t>
                        </m:r>
                      </m:e>
                      <m:sub>
                        <m:r>
                          <a:rPr lang="en-US" sz="1600" b="0" i="1" smtClean="0">
                            <a:latin typeface="Cambria Math" panose="02040503050406030204" pitchFamily="18" charset="0"/>
                            <a:cs typeface="Times New Roman" panose="02020603050405020304" pitchFamily="18" charset="0"/>
                          </a:rPr>
                          <m:t>𝑖</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𝑡</m:t>
                        </m:r>
                      </m:sub>
                    </m:sSub>
                  </m:oMath>
                </a14:m>
                <a:r>
                  <a:rPr lang="en-US" sz="1600" dirty="0">
                    <a:latin typeface="Times New Roman" panose="02020603050405020304" pitchFamily="18" charset="0"/>
                    <a:cs typeface="Times New Roman" panose="02020603050405020304" pitchFamily="18" charset="0"/>
                  </a:rPr>
                  <a:t> represents the on/off status of the capacitor at node </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during the time interval </a:t>
                </a:r>
                <a:r>
                  <a:rPr lang="en-US" sz="1600" i="1" dirty="0">
                    <a:latin typeface="Times New Roman" panose="02020603050405020304" pitchFamily="18" charset="0"/>
                    <a:cs typeface="Times New Roman" panose="02020603050405020304" pitchFamily="18" charset="0"/>
                  </a:rPr>
                  <a:t>t</a:t>
                </a:r>
                <a:r>
                  <a:rPr lang="en-US" sz="1600" dirty="0">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107698" y="2495122"/>
                <a:ext cx="4891003" cy="595548"/>
              </a:xfrm>
              <a:prstGeom prst="rect">
                <a:avLst/>
              </a:prstGeom>
              <a:blipFill>
                <a:blip r:embed="rId3"/>
                <a:stretch>
                  <a:fillRect l="-748" t="-3061" r="-623" b="-12245"/>
                </a:stretch>
              </a:blipFill>
            </p:spPr>
            <p:txBody>
              <a:bodyPr/>
              <a:lstStyle/>
              <a:p>
                <a:r>
                  <a:rPr lang="en-US">
                    <a:noFill/>
                  </a:rPr>
                  <a:t> </a:t>
                </a:r>
              </a:p>
            </p:txBody>
          </p:sp>
        </mc:Fallback>
      </mc:AlternateContent>
      <p:sp>
        <p:nvSpPr>
          <p:cNvPr id="18" name="Right Brace 17"/>
          <p:cNvSpPr/>
          <p:nvPr/>
        </p:nvSpPr>
        <p:spPr>
          <a:xfrm>
            <a:off x="3637748" y="4350167"/>
            <a:ext cx="381000" cy="93956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765007" y="609600"/>
            <a:ext cx="2219325" cy="695325"/>
          </a:xfrm>
          <a:prstGeom prst="rect">
            <a:avLst/>
          </a:prstGeom>
        </p:spPr>
      </p:pic>
      <p:pic>
        <p:nvPicPr>
          <p:cNvPr id="11" name="Picture 10"/>
          <p:cNvPicPr>
            <a:picLocks noChangeAspect="1"/>
          </p:cNvPicPr>
          <p:nvPr/>
        </p:nvPicPr>
        <p:blipFill>
          <a:blip r:embed="rId5"/>
          <a:stretch>
            <a:fillRect/>
          </a:stretch>
        </p:blipFill>
        <p:spPr>
          <a:xfrm>
            <a:off x="838200" y="1617956"/>
            <a:ext cx="1905000" cy="361950"/>
          </a:xfrm>
          <a:prstGeom prst="rect">
            <a:avLst/>
          </a:prstGeom>
        </p:spPr>
      </p:pic>
      <p:pic>
        <p:nvPicPr>
          <p:cNvPr id="20" name="Picture 19"/>
          <p:cNvPicPr>
            <a:picLocks noChangeAspect="1"/>
          </p:cNvPicPr>
          <p:nvPr/>
        </p:nvPicPr>
        <p:blipFill>
          <a:blip r:embed="rId6"/>
          <a:stretch>
            <a:fillRect/>
          </a:stretch>
        </p:blipFill>
        <p:spPr>
          <a:xfrm>
            <a:off x="966787" y="2616684"/>
            <a:ext cx="1647825" cy="352425"/>
          </a:xfrm>
          <a:prstGeom prst="rect">
            <a:avLst/>
          </a:prstGeom>
        </p:spPr>
      </p:pic>
      <p:sp>
        <p:nvSpPr>
          <p:cNvPr id="21" name="Right Brace 20"/>
          <p:cNvSpPr/>
          <p:nvPr/>
        </p:nvSpPr>
        <p:spPr>
          <a:xfrm>
            <a:off x="3637748" y="2661088"/>
            <a:ext cx="381000" cy="28266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7"/>
          <a:stretch>
            <a:fillRect/>
          </a:stretch>
        </p:blipFill>
        <p:spPr>
          <a:xfrm>
            <a:off x="1193631" y="3366575"/>
            <a:ext cx="1362075" cy="333375"/>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4107697" y="3161341"/>
                <a:ext cx="4891003" cy="1077218"/>
              </a:xfrm>
              <a:prstGeom prst="rect">
                <a:avLst/>
              </a:prstGeom>
              <a:noFill/>
            </p:spPr>
            <p:txBody>
              <a:bodyPr wrap="square" rtlCol="0">
                <a:spAutoFit/>
              </a:bodyPr>
              <a:lstStyle/>
              <a:p>
                <a:pPr algn="just"/>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𝑉</m:t>
                        </m:r>
                      </m:e>
                      <m:sub>
                        <m:r>
                          <a:rPr lang="en-US" sz="1600" b="0" i="1" smtClean="0">
                            <a:latin typeface="Cambria Math" panose="02040503050406030204" pitchFamily="18" charset="0"/>
                            <a:cs typeface="Times New Roman" panose="02020603050405020304" pitchFamily="18" charset="0"/>
                          </a:rPr>
                          <m:t>𝑠</m:t>
                        </m:r>
                      </m:sub>
                    </m:sSub>
                  </m:oMath>
                </a14:m>
                <a:r>
                  <a:rPr lang="en-US" sz="1600" dirty="0">
                    <a:latin typeface="Times New Roman" panose="02020603050405020304" pitchFamily="18" charset="0"/>
                    <a:cs typeface="Times New Roman" panose="02020603050405020304" pitchFamily="18" charset="0"/>
                  </a:rPr>
                  <a:t> represents the primary voltage of the transformer at the substation, which is assumed to be 1.0. </a:t>
                </a:r>
                <a:r>
                  <a:rPr lang="en-US" sz="1600" dirty="0" err="1">
                    <a:latin typeface="Times New Roman" panose="02020603050405020304" pitchFamily="18" charset="0"/>
                    <a:cs typeface="Times New Roman" panose="02020603050405020304" pitchFamily="18" charset="0"/>
                  </a:rPr>
                  <a:t>p.u</a:t>
                </a:r>
                <a:r>
                  <a:rPr lang="en-US" sz="1600" dirty="0">
                    <a:latin typeface="Times New Roman" panose="02020603050405020304" pitchFamily="18" charset="0"/>
                    <a:cs typeface="Times New Roman" panose="02020603050405020304" pitchFamily="18" charset="0"/>
                  </a:rPr>
                  <a:t>.. The secondary voltage is modeled as a function of the primary voltage.  </a:t>
                </a:r>
              </a:p>
            </p:txBody>
          </p:sp>
        </mc:Choice>
        <mc:Fallback xmlns="">
          <p:sp>
            <p:nvSpPr>
              <p:cNvPr id="23" name="TextBox 22"/>
              <p:cNvSpPr txBox="1">
                <a:spLocks noRot="1" noChangeAspect="1" noMove="1" noResize="1" noEditPoints="1" noAdjustHandles="1" noChangeArrowheads="1" noChangeShapeType="1" noTextEdit="1"/>
              </p:cNvSpPr>
              <p:nvPr/>
            </p:nvSpPr>
            <p:spPr>
              <a:xfrm>
                <a:off x="4107697" y="3161341"/>
                <a:ext cx="4891003" cy="1077218"/>
              </a:xfrm>
              <a:prstGeom prst="rect">
                <a:avLst/>
              </a:prstGeom>
              <a:blipFill>
                <a:blip r:embed="rId8"/>
                <a:stretch>
                  <a:fillRect l="-748" t="-1705" r="-623" b="-6818"/>
                </a:stretch>
              </a:blipFill>
            </p:spPr>
            <p:txBody>
              <a:bodyPr/>
              <a:lstStyle/>
              <a:p>
                <a:r>
                  <a:rPr lang="en-US">
                    <a:noFill/>
                  </a:rPr>
                  <a:t> </a:t>
                </a:r>
              </a:p>
            </p:txBody>
          </p:sp>
        </mc:Fallback>
      </mc:AlternateContent>
      <p:sp>
        <p:nvSpPr>
          <p:cNvPr id="24" name="Right Brace 23"/>
          <p:cNvSpPr/>
          <p:nvPr/>
        </p:nvSpPr>
        <p:spPr>
          <a:xfrm>
            <a:off x="3637748" y="3323261"/>
            <a:ext cx="381000" cy="28266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stretch>
            <a:fillRect/>
          </a:stretch>
        </p:blipFill>
        <p:spPr>
          <a:xfrm>
            <a:off x="457200" y="4449260"/>
            <a:ext cx="3057525" cy="809625"/>
          </a:xfrm>
          <a:prstGeom prst="rect">
            <a:avLst/>
          </a:prstGeom>
        </p:spPr>
      </p:pic>
      <mc:AlternateContent xmlns:mc="http://schemas.openxmlformats.org/markup-compatibility/2006" xmlns:a14="http://schemas.microsoft.com/office/drawing/2010/main">
        <mc:Choice Requires="a14">
          <p:sp>
            <p:nvSpPr>
              <p:cNvPr id="26" name="TextBox 25"/>
              <p:cNvSpPr txBox="1"/>
              <p:nvPr/>
            </p:nvSpPr>
            <p:spPr>
              <a:xfrm>
                <a:off x="4141771" y="4343057"/>
                <a:ext cx="4891003" cy="115031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exponential load models are used to represents active and reactive load consumption. </a:t>
                </a:r>
              </a:p>
              <a:p>
                <a:pPr algn="just"/>
                <a14:m>
                  <m:oMath xmlns:m="http://schemas.openxmlformats.org/officeDocument/2006/math">
                    <m:sSubSup>
                      <m:sSubSupPr>
                        <m:ctrlPr>
                          <a:rPr lang="en-US" sz="1600" i="1" smtClean="0">
                            <a:latin typeface="Cambria Math" panose="02040503050406030204" pitchFamily="18" charset="0"/>
                            <a:cs typeface="Times New Roman" panose="02020603050405020304" pitchFamily="18" charset="0"/>
                          </a:rPr>
                        </m:ctrlPr>
                      </m:sSubSupPr>
                      <m:e>
                        <m:r>
                          <a:rPr lang="en-US" sz="1600" b="0" i="1" smtClean="0">
                            <a:latin typeface="Cambria Math" panose="02040503050406030204" pitchFamily="18" charset="0"/>
                            <a:cs typeface="Times New Roman" panose="02020603050405020304" pitchFamily="18" charset="0"/>
                          </a:rPr>
                          <m:t>𝑃</m:t>
                        </m:r>
                      </m:e>
                      <m:sub>
                        <m:r>
                          <a:rPr lang="en-US" sz="1600" b="0" i="1" smtClean="0">
                            <a:latin typeface="Cambria Math" panose="02040503050406030204" pitchFamily="18" charset="0"/>
                            <a:cs typeface="Times New Roman" panose="02020603050405020304" pitchFamily="18" charset="0"/>
                          </a:rPr>
                          <m:t>𝑖</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𝑡</m:t>
                        </m:r>
                      </m:sub>
                      <m:sup>
                        <m:r>
                          <a:rPr lang="en-US" sz="1600" b="0" i="1" smtClean="0">
                            <a:latin typeface="Cambria Math" panose="02040503050406030204" pitchFamily="18" charset="0"/>
                            <a:cs typeface="Times New Roman" panose="02020603050405020304" pitchFamily="18" charset="0"/>
                          </a:rPr>
                          <m:t>𝑏</m:t>
                        </m:r>
                        <m:r>
                          <a:rPr lang="en-US" sz="1600" b="0" i="1" smtClean="0">
                            <a:latin typeface="Cambria Math" panose="02040503050406030204" pitchFamily="18" charset="0"/>
                            <a:cs typeface="Times New Roman" panose="02020603050405020304" pitchFamily="18" charset="0"/>
                          </a:rPr>
                          <m:t>,</m:t>
                        </m:r>
                        <m:r>
                          <a:rPr lang="en-US" sz="1600" b="0" i="1" smtClean="0">
                            <a:latin typeface="Cambria Math" panose="02040503050406030204" pitchFamily="18" charset="0"/>
                            <a:cs typeface="Times New Roman" panose="02020603050405020304" pitchFamily="18" charset="0"/>
                          </a:rPr>
                          <m:t>𝑝𝑟𝑒𝑑</m:t>
                        </m:r>
                      </m:sup>
                    </m:sSubSup>
                    <m:r>
                      <a:rPr lang="en-US" sz="1600" b="0" i="1" smtClean="0">
                        <a:latin typeface="Cambria Math" panose="02040503050406030204" pitchFamily="18" charset="0"/>
                        <a:cs typeface="Times New Roman" panose="02020603050405020304" pitchFamily="18" charset="0"/>
                      </a:rPr>
                      <m:t>,</m:t>
                    </m:r>
                    <m:sSubSup>
                      <m:sSubSupPr>
                        <m:ctrlPr>
                          <a:rPr lang="en-US" sz="1600" i="1">
                            <a:latin typeface="Cambria Math" panose="02040503050406030204" pitchFamily="18" charset="0"/>
                            <a:cs typeface="Times New Roman" panose="02020603050405020304" pitchFamily="18" charset="0"/>
                          </a:rPr>
                        </m:ctrlPr>
                      </m:sSubSupPr>
                      <m:e>
                        <m:r>
                          <a:rPr lang="en-US" sz="1600" b="0" i="1" smtClean="0">
                            <a:latin typeface="Cambria Math" panose="02040503050406030204" pitchFamily="18" charset="0"/>
                            <a:cs typeface="Times New Roman" panose="02020603050405020304" pitchFamily="18" charset="0"/>
                          </a:rPr>
                          <m:t>𝑄</m:t>
                        </m:r>
                      </m:e>
                      <m:sub>
                        <m:r>
                          <a:rPr lang="en-US" sz="1600" i="1">
                            <a:latin typeface="Cambria Math" panose="02040503050406030204" pitchFamily="18" charset="0"/>
                            <a:cs typeface="Times New Roman" panose="02020603050405020304" pitchFamily="18" charset="0"/>
                          </a:rPr>
                          <m:t>𝑖</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𝑡</m:t>
                        </m:r>
                      </m:sub>
                      <m:sup>
                        <m:r>
                          <a:rPr lang="en-US" sz="1600" i="1">
                            <a:latin typeface="Cambria Math" panose="02040503050406030204" pitchFamily="18" charset="0"/>
                            <a:cs typeface="Times New Roman" panose="02020603050405020304" pitchFamily="18" charset="0"/>
                          </a:rPr>
                          <m:t>𝑏</m:t>
                        </m:r>
                        <m:r>
                          <a:rPr lang="en-US" sz="1600" i="1">
                            <a:latin typeface="Cambria Math" panose="02040503050406030204" pitchFamily="18" charset="0"/>
                            <a:cs typeface="Times New Roman" panose="02020603050405020304" pitchFamily="18" charset="0"/>
                          </a:rPr>
                          <m:t>,</m:t>
                        </m:r>
                        <m:r>
                          <a:rPr lang="en-US" sz="1600" i="1">
                            <a:latin typeface="Cambria Math" panose="02040503050406030204" pitchFamily="18" charset="0"/>
                            <a:cs typeface="Times New Roman" panose="02020603050405020304" pitchFamily="18" charset="0"/>
                          </a:rPr>
                          <m:t>𝑝𝑟𝑒𝑑</m:t>
                        </m:r>
                      </m:sup>
                    </m:sSubSup>
                  </m:oMath>
                </a14:m>
                <a:r>
                  <a:rPr lang="en-US" sz="1600" dirty="0">
                    <a:latin typeface="Times New Roman" panose="02020603050405020304" pitchFamily="18" charset="0"/>
                    <a:cs typeface="Times New Roman" panose="02020603050405020304" pitchFamily="18" charset="0"/>
                  </a:rPr>
                  <a:t> change with a load profile which can be obtained by using short-term load forecasting techniques. </a:t>
                </a:r>
              </a:p>
            </p:txBody>
          </p:sp>
        </mc:Choice>
        <mc:Fallback xmlns="">
          <p:sp>
            <p:nvSpPr>
              <p:cNvPr id="26" name="TextBox 25"/>
              <p:cNvSpPr txBox="1">
                <a:spLocks noRot="1" noChangeAspect="1" noMove="1" noResize="1" noEditPoints="1" noAdjustHandles="1" noChangeArrowheads="1" noChangeShapeType="1" noTextEdit="1"/>
              </p:cNvSpPr>
              <p:nvPr/>
            </p:nvSpPr>
            <p:spPr>
              <a:xfrm>
                <a:off x="4141771" y="4343057"/>
                <a:ext cx="4891003" cy="1150315"/>
              </a:xfrm>
              <a:prstGeom prst="rect">
                <a:avLst/>
              </a:prstGeom>
              <a:blipFill>
                <a:blip r:embed="rId10"/>
                <a:stretch>
                  <a:fillRect l="-623" t="-1587" r="-623" b="-5820"/>
                </a:stretch>
              </a:blipFill>
            </p:spPr>
            <p:txBody>
              <a:bodyPr/>
              <a:lstStyle/>
              <a:p>
                <a:r>
                  <a:rPr lang="en-US">
                    <a:noFill/>
                  </a:rPr>
                  <a:t> </a:t>
                </a:r>
              </a:p>
            </p:txBody>
          </p:sp>
        </mc:Fallback>
      </mc:AlternateContent>
      <p:sp>
        <p:nvSpPr>
          <p:cNvPr id="27" name="Rectangle 26"/>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Tree>
    <p:extLst>
      <p:ext uri="{BB962C8B-B14F-4D97-AF65-F5344CB8AC3E}">
        <p14:creationId xmlns:p14="http://schemas.microsoft.com/office/powerpoint/2010/main" val="97884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VVO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ight Brace 8"/>
          <p:cNvSpPr/>
          <p:nvPr/>
        </p:nvSpPr>
        <p:spPr>
          <a:xfrm>
            <a:off x="3637748" y="781952"/>
            <a:ext cx="375025" cy="45657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098498" y="684956"/>
                <a:ext cx="4891003" cy="830997"/>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It indicates the voltage of each node should be within a certain range for proper operation of the distribution circuit, </a:t>
                </a:r>
                <a14:m>
                  <m:oMath xmlns:m="http://schemas.openxmlformats.org/officeDocument/2006/math">
                    <m:r>
                      <a:rPr lang="en-US" sz="1600" i="1" smtClean="0">
                        <a:latin typeface="Cambria Math" panose="02040503050406030204" pitchFamily="18" charset="0"/>
                        <a:ea typeface="Cambria Math" panose="02040503050406030204" pitchFamily="18" charset="0"/>
                        <a:cs typeface="Times New Roman" panose="02020603050405020304" pitchFamily="18" charset="0"/>
                      </a:rPr>
                      <m:t>𝜀</m:t>
                    </m:r>
                  </m:oMath>
                </a14:m>
                <a:r>
                  <a:rPr lang="en-US" sz="1600" dirty="0">
                    <a:latin typeface="Times New Roman" panose="02020603050405020304" pitchFamily="18" charset="0"/>
                    <a:cs typeface="Times New Roman" panose="02020603050405020304" pitchFamily="18" charset="0"/>
                  </a:rPr>
                  <a:t> is usually set to be 0.05. </a:t>
                </a:r>
              </a:p>
            </p:txBody>
          </p:sp>
        </mc:Choice>
        <mc:Fallback xmlns="">
          <p:sp>
            <p:nvSpPr>
              <p:cNvPr id="12" name="TextBox 11"/>
              <p:cNvSpPr txBox="1">
                <a:spLocks noRot="1" noChangeAspect="1" noMove="1" noResize="1" noEditPoints="1" noAdjustHandles="1" noChangeArrowheads="1" noChangeShapeType="1" noTextEdit="1"/>
              </p:cNvSpPr>
              <p:nvPr/>
            </p:nvSpPr>
            <p:spPr>
              <a:xfrm>
                <a:off x="4098498" y="684956"/>
                <a:ext cx="4891003" cy="830997"/>
              </a:xfrm>
              <a:prstGeom prst="rect">
                <a:avLst/>
              </a:prstGeom>
              <a:blipFill>
                <a:blip r:embed="rId2"/>
                <a:stretch>
                  <a:fillRect l="-623" t="-2190" r="-623" b="-8029"/>
                </a:stretch>
              </a:blipFill>
            </p:spPr>
            <p:txBody>
              <a:bodyPr/>
              <a:lstStyle/>
              <a:p>
                <a:r>
                  <a:rPr lang="en-US">
                    <a:noFill/>
                  </a:rPr>
                  <a:t> </a:t>
                </a:r>
              </a:p>
            </p:txBody>
          </p:sp>
        </mc:Fallback>
      </mc:AlternateContent>
      <p:sp>
        <p:nvSpPr>
          <p:cNvPr id="13" name="Right Brace 12"/>
          <p:cNvSpPr/>
          <p:nvPr/>
        </p:nvSpPr>
        <p:spPr>
          <a:xfrm>
            <a:off x="3643723" y="1602472"/>
            <a:ext cx="381000" cy="1216928"/>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5800" y="806979"/>
            <a:ext cx="2209800" cy="352425"/>
          </a:xfrm>
          <a:prstGeom prst="rect">
            <a:avLst/>
          </a:prstGeom>
        </p:spPr>
      </p:pic>
      <p:pic>
        <p:nvPicPr>
          <p:cNvPr id="7" name="Picture 6"/>
          <p:cNvPicPr>
            <a:picLocks noChangeAspect="1"/>
          </p:cNvPicPr>
          <p:nvPr/>
        </p:nvPicPr>
        <p:blipFill>
          <a:blip r:embed="rId4"/>
          <a:stretch>
            <a:fillRect/>
          </a:stretch>
        </p:blipFill>
        <p:spPr>
          <a:xfrm>
            <a:off x="170648" y="1430038"/>
            <a:ext cx="3467100" cy="1495425"/>
          </a:xfrm>
          <a:prstGeom prst="rect">
            <a:avLst/>
          </a:prstGeom>
        </p:spPr>
      </p:pic>
      <p:sp>
        <p:nvSpPr>
          <p:cNvPr id="27" name="TextBox 26"/>
          <p:cNvSpPr txBox="1"/>
          <p:nvPr/>
        </p:nvSpPr>
        <p:spPr>
          <a:xfrm>
            <a:off x="4098497" y="1829928"/>
            <a:ext cx="4891003" cy="58477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The max number of daily switching operations of LTC and CBs are shown. </a:t>
            </a:r>
          </a:p>
        </p:txBody>
      </p:sp>
      <p:sp>
        <p:nvSpPr>
          <p:cNvPr id="14" name="Rectangle 13"/>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Tree>
    <p:extLst>
      <p:ext uri="{BB962C8B-B14F-4D97-AF65-F5344CB8AC3E}">
        <p14:creationId xmlns:p14="http://schemas.microsoft.com/office/powerpoint/2010/main" val="1944010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Prediction errors </a:t>
            </a:r>
          </a:p>
        </p:txBody>
      </p:sp>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152400" y="684956"/>
                <a:ext cx="8837101" cy="5468420"/>
              </a:xfrm>
              <a:prstGeom prst="rect">
                <a:avLst/>
              </a:prstGeom>
              <a:noFill/>
            </p:spPr>
            <p:txBody>
              <a:bodyPr wrap="square" rtlCol="0">
                <a:spAutoFit/>
              </a:bodyPr>
              <a:lstStyle/>
              <a:p>
                <a:pPr algn="just"/>
                <a:r>
                  <a:rPr lang="en-US" sz="1800" dirty="0"/>
                  <a:t>Errors always exist in prediction models. </a:t>
                </a:r>
              </a:p>
              <a:p>
                <a:pPr algn="just"/>
                <a:endParaRPr lang="en-US" sz="1800" dirty="0"/>
              </a:p>
              <a:p>
                <a:pPr algn="just"/>
                <a:r>
                  <a:rPr lang="en-US" sz="1800" dirty="0"/>
                  <a:t>In [7], the beta distribution is used to calculate the predication errors for WTs and PVs. </a:t>
                </a:r>
                <a:r>
                  <a:rPr lang="en-US" sz="1800" dirty="0">
                    <a:latin typeface="Times New Roman" panose="02020603050405020304" pitchFamily="18" charset="0"/>
                    <a:cs typeface="Times New Roman" panose="02020603050405020304" pitchFamily="18" charset="0"/>
                  </a:rPr>
                  <a:t>The beta function can be defined by two shape parameters </a:t>
                </a:r>
                <a14:m>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US" sz="1800" dirty="0">
                    <a:latin typeface="Times New Roman" panose="02020603050405020304" pitchFamily="18" charset="0"/>
                    <a:cs typeface="Times New Roman" panose="02020603050405020304" pitchFamily="18" charset="0"/>
                  </a:rPr>
                  <a:t> and </a:t>
                </a:r>
                <a14:m>
                  <m:oMath xmlns:m="http://schemas.openxmlformats.org/officeDocument/2006/math">
                    <m:r>
                      <a:rPr lang="en-US" sz="1800" i="1" smtClean="0">
                        <a:latin typeface="Cambria Math" panose="02040503050406030204" pitchFamily="18" charset="0"/>
                        <a:ea typeface="Cambria Math" panose="02040503050406030204" pitchFamily="18" charset="0"/>
                        <a:cs typeface="Times New Roman" panose="02020603050405020304" pitchFamily="18" charset="0"/>
                      </a:rPr>
                      <m:t>𝛽</m:t>
                    </m:r>
                  </m:oMath>
                </a14:m>
                <a:r>
                  <a:rPr lang="en-US" sz="1800" dirty="0">
                    <a:latin typeface="Times New Roman" panose="02020603050405020304" pitchFamily="18" charset="0"/>
                    <a:cs typeface="Times New Roman" panose="02020603050405020304" pitchFamily="18" charset="0"/>
                  </a:rPr>
                  <a:t>, which </a:t>
                </a:r>
                <a:r>
                  <a:rPr lang="en-US" sz="1800" dirty="0"/>
                  <a:t>models the occurrence of real power values x when a certain prediction value,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𝑃</m:t>
                        </m:r>
                      </m:e>
                      <m:sub>
                        <m:r>
                          <a:rPr lang="en-US" sz="1800" i="1">
                            <a:latin typeface="Cambria Math" panose="02040503050406030204" pitchFamily="18" charset="0"/>
                          </a:rPr>
                          <m:t>𝑖</m:t>
                        </m:r>
                        <m:r>
                          <a:rPr lang="en-US" sz="1800" i="1">
                            <a:latin typeface="Cambria Math" panose="02040503050406030204" pitchFamily="18" charset="0"/>
                          </a:rPr>
                          <m:t>,</m:t>
                        </m:r>
                        <m:r>
                          <a:rPr lang="en-US" sz="1800" i="1">
                            <a:latin typeface="Cambria Math" panose="02040503050406030204" pitchFamily="18" charset="0"/>
                          </a:rPr>
                          <m:t>𝑡</m:t>
                        </m:r>
                      </m:sub>
                      <m:sup>
                        <m:r>
                          <a:rPr lang="en-US" sz="1800" i="1">
                            <a:latin typeface="Cambria Math" panose="02040503050406030204" pitchFamily="18" charset="0"/>
                          </a:rPr>
                          <m:t>𝑝𝑟𝑒𝑑</m:t>
                        </m:r>
                      </m:sup>
                    </m:sSubSup>
                  </m:oMath>
                </a14:m>
                <a:r>
                  <a:rPr lang="en-US" sz="1800" dirty="0">
                    <a:latin typeface="Times New Roman" panose="02020603050405020304" pitchFamily="18" charset="0"/>
                    <a:cs typeface="Times New Roman" panose="02020603050405020304" pitchFamily="18" charset="0"/>
                  </a:rPr>
                  <a:t> has been forecasted: </a:t>
                </a: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endParaRPr lang="en-US" sz="1800" dirty="0"/>
              </a:p>
              <a:p>
                <a:endParaRPr lang="en-US" sz="1800" dirty="0"/>
              </a:p>
              <a:p>
                <a:endParaRPr lang="en-US" sz="1800" dirty="0"/>
              </a:p>
              <a:p>
                <a:r>
                  <a:rPr lang="en-US" sz="1800" dirty="0"/>
                  <a:t>In [7], a normal distribution is used to represent the forecasting uncertainty of load consumption:</a:t>
                </a:r>
              </a:p>
              <a:p>
                <a:pPr marL="285750" indent="-285750">
                  <a:buFont typeface="Arial" panose="020B0604020202020204" pitchFamily="34" charset="0"/>
                  <a:buChar char="•"/>
                </a:pPr>
                <a:r>
                  <a:rPr lang="en-US" sz="1800" dirty="0"/>
                  <a:t>The mean value of the normal distribution is forecasted load </a:t>
                </a:r>
              </a:p>
              <a:p>
                <a:pPr marL="285750" indent="-285750">
                  <a:buFont typeface="Arial" panose="020B0604020202020204" pitchFamily="34" charset="0"/>
                  <a:buChar char="•"/>
                </a:pPr>
                <a:r>
                  <a:rPr lang="en-US" sz="1800" dirty="0"/>
                  <a:t>The standard deviation is set to be 2% of the expected load</a:t>
                </a:r>
              </a:p>
              <a:p>
                <a:endParaRPr lang="en-US" sz="1800" dirty="0"/>
              </a:p>
              <a:p>
                <a:r>
                  <a:rPr lang="en-US" sz="1800" dirty="0"/>
                  <a:t>All above distributions and parameters settings can be changed according to the available information of a system. </a:t>
                </a:r>
              </a:p>
              <a:p>
                <a:pPr algn="just"/>
                <a:endParaRPr lang="en-US" sz="20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52400" y="684956"/>
                <a:ext cx="8837101" cy="5468420"/>
              </a:xfrm>
              <a:prstGeom prst="rect">
                <a:avLst/>
              </a:prstGeom>
              <a:blipFill>
                <a:blip r:embed="rId2"/>
                <a:stretch>
                  <a:fillRect l="-552" t="-557" r="-552"/>
                </a:stretch>
              </a:blipFill>
            </p:spPr>
            <p:txBody>
              <a:bodyPr/>
              <a:lstStyle/>
              <a:p>
                <a:r>
                  <a:rPr lang="en-US">
                    <a:noFill/>
                  </a:rPr>
                  <a:t> </a:t>
                </a:r>
              </a:p>
            </p:txBody>
          </p:sp>
        </mc:Fallback>
      </mc:AlternateContent>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986177" y="2268793"/>
            <a:ext cx="3200400" cy="612098"/>
          </a:xfrm>
          <a:prstGeom prst="rect">
            <a:avLst/>
          </a:prstGeom>
        </p:spPr>
      </p:pic>
      <p:sp>
        <p:nvSpPr>
          <p:cNvPr id="11" name="Rectangle 10"/>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pic>
        <p:nvPicPr>
          <p:cNvPr id="10" name="Picture 9"/>
          <p:cNvPicPr>
            <a:picLocks noChangeAspect="1"/>
          </p:cNvPicPr>
          <p:nvPr/>
        </p:nvPicPr>
        <p:blipFill>
          <a:blip r:embed="rId4"/>
          <a:stretch>
            <a:fillRect/>
          </a:stretch>
        </p:blipFill>
        <p:spPr>
          <a:xfrm>
            <a:off x="838200" y="2633240"/>
            <a:ext cx="3028950" cy="1133475"/>
          </a:xfrm>
          <a:prstGeom prst="rect">
            <a:avLst/>
          </a:prstGeom>
        </p:spPr>
      </p:pic>
      <p:pic>
        <p:nvPicPr>
          <p:cNvPr id="13" name="Picture 12"/>
          <p:cNvPicPr>
            <a:picLocks noChangeAspect="1"/>
          </p:cNvPicPr>
          <p:nvPr/>
        </p:nvPicPr>
        <p:blipFill>
          <a:blip r:embed="rId5"/>
          <a:stretch>
            <a:fillRect/>
          </a:stretch>
        </p:blipFill>
        <p:spPr>
          <a:xfrm>
            <a:off x="5522614" y="2880891"/>
            <a:ext cx="2114550" cy="638175"/>
          </a:xfrm>
          <a:prstGeom prst="rect">
            <a:avLst/>
          </a:prstGeom>
        </p:spPr>
      </p:pic>
    </p:spTree>
    <p:extLst>
      <p:ext uri="{BB962C8B-B14F-4D97-AF65-F5344CB8AC3E}">
        <p14:creationId xmlns:p14="http://schemas.microsoft.com/office/powerpoint/2010/main" val="27946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Scenario generation and reduction </a:t>
            </a:r>
          </a:p>
        </p:txBody>
      </p:sp>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ectangle 8"/>
          <p:cNvSpPr/>
          <p:nvPr/>
        </p:nvSpPr>
        <p:spPr>
          <a:xfrm>
            <a:off x="152400" y="711451"/>
            <a:ext cx="8837101" cy="2092881"/>
          </a:xfrm>
          <a:prstGeom prst="rect">
            <a:avLst/>
          </a:prstGeom>
        </p:spPr>
        <p:txBody>
          <a:bodyPr wrap="square">
            <a:spAutoFit/>
          </a:bodyPr>
          <a:lstStyle/>
          <a:p>
            <a:pPr algn="just"/>
            <a:r>
              <a:rPr lang="en-US" sz="2000" dirty="0"/>
              <a:t>Scenario generation:</a:t>
            </a:r>
          </a:p>
          <a:p>
            <a:pPr marL="285750" indent="-285750" algn="just">
              <a:buFont typeface="Arial" panose="020B0604020202020204" pitchFamily="34" charset="0"/>
              <a:buChar char="•"/>
            </a:pPr>
            <a:r>
              <a:rPr lang="en-US" sz="1800" dirty="0"/>
              <a:t>Monte-Carlo simulation is run based on forecasted power and uncertain prediction </a:t>
            </a:r>
            <a:r>
              <a:rPr lang="en-US" sz="1800" dirty="0">
                <a:latin typeface="Times New Roman" panose="02020603050405020304" pitchFamily="18" charset="0"/>
                <a:cs typeface="Times New Roman" panose="02020603050405020304" pitchFamily="18" charset="0"/>
              </a:rPr>
              <a:t>errors</a:t>
            </a:r>
            <a:r>
              <a:rPr lang="en-US" sz="1800" dirty="0"/>
              <a:t> to generate scenarios for DG outputs and load consumptions.</a:t>
            </a:r>
          </a:p>
          <a:p>
            <a:pPr algn="just"/>
            <a:r>
              <a:rPr lang="en-US" sz="2000" dirty="0"/>
              <a:t>Scenario reduction:</a:t>
            </a:r>
          </a:p>
          <a:p>
            <a:pPr marL="285750" indent="-285750" algn="just">
              <a:buFont typeface="Arial" panose="020B0604020202020204" pitchFamily="34" charset="0"/>
              <a:buChar char="•"/>
            </a:pPr>
            <a:r>
              <a:rPr lang="en-US" sz="1800" dirty="0"/>
              <a:t>In order to reduce the computation efforts, backward reduction method is implemented to reduce the number of scenarios while maintaining a good approximation of the system uncertainty.</a:t>
            </a:r>
          </a:p>
        </p:txBody>
      </p:sp>
      <p:sp>
        <p:nvSpPr>
          <p:cNvPr id="11" name="Rectangle 10"/>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pic>
        <p:nvPicPr>
          <p:cNvPr id="3" name="Picture 2"/>
          <p:cNvPicPr>
            <a:picLocks noChangeAspect="1"/>
          </p:cNvPicPr>
          <p:nvPr/>
        </p:nvPicPr>
        <p:blipFill>
          <a:blip r:embed="rId2"/>
          <a:stretch>
            <a:fillRect/>
          </a:stretch>
        </p:blipFill>
        <p:spPr>
          <a:xfrm>
            <a:off x="2819400" y="2590800"/>
            <a:ext cx="3814762" cy="3216067"/>
          </a:xfrm>
          <a:prstGeom prst="rect">
            <a:avLst/>
          </a:prstGeom>
        </p:spPr>
      </p:pic>
      <p:sp>
        <p:nvSpPr>
          <p:cNvPr id="8" name="Rectangle 7"/>
          <p:cNvSpPr/>
          <p:nvPr/>
        </p:nvSpPr>
        <p:spPr>
          <a:xfrm>
            <a:off x="2819400" y="5752179"/>
            <a:ext cx="4043094" cy="276999"/>
          </a:xfrm>
          <a:prstGeom prst="rect">
            <a:avLst/>
          </a:prstGeom>
        </p:spPr>
        <p:txBody>
          <a:bodyPr wrap="none">
            <a:spAutoFit/>
          </a:bodyPr>
          <a:lstStyle/>
          <a:p>
            <a:r>
              <a:rPr lang="en-US" sz="1200" dirty="0"/>
              <a:t>Fig.3 Examples (a) scenario generation; (b) scenario reduction </a:t>
            </a:r>
          </a:p>
        </p:txBody>
      </p:sp>
    </p:spTree>
    <p:extLst>
      <p:ext uri="{BB962C8B-B14F-4D97-AF65-F5344CB8AC3E}">
        <p14:creationId xmlns:p14="http://schemas.microsoft.com/office/powerpoint/2010/main" val="1293700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EV and EEV</a:t>
            </a:r>
          </a:p>
        </p:txBody>
      </p:sp>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1" name="Rectangle 10"/>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mc:AlternateContent xmlns:mc="http://schemas.openxmlformats.org/markup-compatibility/2006" xmlns:a14="http://schemas.microsoft.com/office/drawing/2010/main">
        <mc:Choice Requires="a14">
          <p:sp>
            <p:nvSpPr>
              <p:cNvPr id="10" name="Rectangle 9"/>
              <p:cNvSpPr/>
              <p:nvPr/>
            </p:nvSpPr>
            <p:spPr>
              <a:xfrm>
                <a:off x="152399" y="571685"/>
                <a:ext cx="8837101" cy="1292662"/>
              </a:xfrm>
              <a:prstGeom prst="rect">
                <a:avLst/>
              </a:prstGeom>
            </p:spPr>
            <p:txBody>
              <a:bodyPr wrap="square">
                <a:spAutoFit/>
              </a:bodyPr>
              <a:lstStyle/>
              <a:p>
                <a:pPr algn="just"/>
                <a:r>
                  <a:rPr lang="en-US" sz="2000" dirty="0"/>
                  <a:t>It is necessary to show how much improvement can be achieved if the stochastic prediction errors are taken into account in MPC. </a:t>
                </a:r>
              </a:p>
              <a:p>
                <a:pPr algn="just"/>
                <a:r>
                  <a:rPr lang="en-US" sz="2000" dirty="0"/>
                  <a:t>The random error </a:t>
                </a:r>
                <a14:m>
                  <m:oMath xmlns:m="http://schemas.openxmlformats.org/officeDocument/2006/math">
                    <m:r>
                      <a:rPr lang="en-US" sz="2000" i="1" smtClean="0">
                        <a:latin typeface="Cambria Math" panose="02040503050406030204" pitchFamily="18" charset="0"/>
                        <a:ea typeface="Cambria Math" panose="02040503050406030204" pitchFamily="18" charset="0"/>
                      </a:rPr>
                      <m:t>𝜔</m:t>
                    </m:r>
                  </m:oMath>
                </a14:m>
                <a:r>
                  <a:rPr lang="en-US" sz="1800" dirty="0"/>
                  <a:t> is replaced by its expected value </a:t>
                </a:r>
                <a14:m>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𝜔</m:t>
                            </m:r>
                          </m:e>
                        </m:acc>
                      </m:e>
                      <m:sub>
                        <m:r>
                          <a:rPr lang="en-US" sz="1800" i="1">
                            <a:latin typeface="Cambria Math" panose="02040503050406030204" pitchFamily="18" charset="0"/>
                          </a:rPr>
                          <m:t>𝑡</m:t>
                        </m:r>
                      </m:sub>
                    </m:sSub>
                    <m:r>
                      <a:rPr lang="en-US" sz="1800" b="0" i="1" smtClean="0">
                        <a:latin typeface="Cambria Math" panose="02040503050406030204" pitchFamily="18" charset="0"/>
                      </a:rPr>
                      <m:t>=</m:t>
                    </m:r>
                    <m:r>
                      <a:rPr lang="en-US" sz="1800" b="0" i="1" smtClean="0">
                        <a:latin typeface="Cambria Math" panose="02040503050406030204" pitchFamily="18" charset="0"/>
                      </a:rPr>
                      <m:t>𝐸</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rPr>
                          <m:t>𝑘</m:t>
                        </m:r>
                      </m:sub>
                    </m:sSub>
                    <m:r>
                      <a:rPr lang="en-US" sz="1800" b="0" i="1" smtClean="0">
                        <a:latin typeface="Cambria Math" panose="02040503050406030204" pitchFamily="18" charset="0"/>
                      </a:rPr>
                      <m:t>)</m:t>
                    </m:r>
                  </m:oMath>
                </a14:m>
                <a:r>
                  <a:rPr lang="en-US" sz="1800" dirty="0"/>
                  <a:t>, and then the expected value problem (EV), which is a deterministic optimization can be defined as: </a:t>
                </a:r>
              </a:p>
            </p:txBody>
          </p:sp>
        </mc:Choice>
        <mc:Fallback xmlns="">
          <p:sp>
            <p:nvSpPr>
              <p:cNvPr id="10" name="Rectangle 9"/>
              <p:cNvSpPr>
                <a:spLocks noRot="1" noChangeAspect="1" noMove="1" noResize="1" noEditPoints="1" noAdjustHandles="1" noChangeArrowheads="1" noChangeShapeType="1" noTextEdit="1"/>
              </p:cNvSpPr>
              <p:nvPr/>
            </p:nvSpPr>
            <p:spPr>
              <a:xfrm>
                <a:off x="152399" y="571685"/>
                <a:ext cx="8837101" cy="1292662"/>
              </a:xfrm>
              <a:prstGeom prst="rect">
                <a:avLst/>
              </a:prstGeom>
              <a:blipFill>
                <a:blip r:embed="rId2"/>
                <a:stretch>
                  <a:fillRect l="-690" t="-2830" r="-690"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10708" y="1796811"/>
                <a:ext cx="3279872" cy="835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𝐸𝑉</m:t>
                      </m:r>
                      <m:r>
                        <a:rPr lang="en-US" sz="1800" b="0" i="1" smtClean="0">
                          <a:latin typeface="Cambria Math" panose="02040503050406030204" pitchFamily="18" charset="0"/>
                        </a:rPr>
                        <m:t>=</m:t>
                      </m:r>
                      <m:r>
                        <a:rPr lang="en-US" sz="1800" b="0" i="1" smtClean="0">
                          <a:latin typeface="Cambria Math" panose="02040503050406030204" pitchFamily="18" charset="0"/>
                        </a:rPr>
                        <m:t>𝑚𝑖𝑛</m:t>
                      </m:r>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𝑡</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𝑘</m:t>
                              </m:r>
                            </m:sub>
                          </m:sSub>
                        </m:sub>
                        <m: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𝑡</m:t>
                              </m:r>
                            </m:e>
                            <m:sub>
                              <m:r>
                                <a:rPr lang="en-US" sz="1800" b="0" i="1" smtClean="0">
                                  <a:latin typeface="Cambria Math" panose="02040503050406030204" pitchFamily="18" charset="0"/>
                                </a:rPr>
                                <m:t>𝑘</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𝑝</m:t>
                              </m:r>
                            </m:sub>
                          </m:sSub>
                        </m:sup>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ℓ</m:t>
                                  </m:r>
                                </m:e>
                                <m:sub>
                                  <m:r>
                                    <a:rPr lang="en-US" sz="1800" b="0" i="1" smtClean="0">
                                      <a:latin typeface="Cambria Math" panose="02040503050406030204" pitchFamily="18" charset="0"/>
                                    </a:rPr>
                                    <m:t>𝑡</m:t>
                                  </m:r>
                                </m:sub>
                              </m:sSub>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𝜔</m:t>
                                          </m:r>
                                        </m:e>
                                      </m:acc>
                                    </m:e>
                                    <m:sub>
                                      <m:r>
                                        <a:rPr lang="en-US" sz="1800" b="0" i="1" smtClean="0">
                                          <a:latin typeface="Cambria Math" panose="02040503050406030204" pitchFamily="18" charset="0"/>
                                        </a:rPr>
                                        <m:t>𝑡</m:t>
                                      </m:r>
                                    </m:sub>
                                  </m:sSub>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𝜆</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𝜔</m:t>
                                          </m:r>
                                        </m:e>
                                      </m:acc>
                                    </m:e>
                                    <m:sub>
                                      <m:r>
                                        <a:rPr lang="en-US" sz="1800" i="1">
                                          <a:latin typeface="Cambria Math" panose="02040503050406030204" pitchFamily="18" charset="0"/>
                                        </a:rPr>
                                        <m:t>𝑡</m:t>
                                      </m:r>
                                    </m:sub>
                                  </m:sSub>
                                </m:e>
                              </m:d>
                            </m:e>
                          </m:d>
                        </m:e>
                      </m:nary>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3210708" y="1796811"/>
                <a:ext cx="3279872" cy="8356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399" y="2615892"/>
                <a:ext cx="8837101" cy="707886"/>
              </a:xfrm>
              <a:prstGeom prst="rect">
                <a:avLst/>
              </a:prstGeom>
            </p:spPr>
            <p:txBody>
              <a:bodyPr wrap="square">
                <a:spAutoFit/>
              </a:bodyPr>
              <a:lstStyle/>
              <a:p>
                <a:pPr algn="just"/>
                <a:r>
                  <a:rPr lang="en-US" sz="2000" dirty="0"/>
                  <a:t>Define the expected value solution as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oMath>
                </a14:m>
                <a:r>
                  <a:rPr lang="en-US" sz="2000" dirty="0"/>
                  <a:t>. The expected results of using the EV solution can be represented as </a:t>
                </a:r>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52399" y="2615892"/>
                <a:ext cx="8837101" cy="707886"/>
              </a:xfrm>
              <a:prstGeom prst="rect">
                <a:avLst/>
              </a:prstGeom>
              <a:blipFill>
                <a:blip r:embed="rId4"/>
                <a:stretch>
                  <a:fillRect l="-690" t="-4310" r="-69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9058" y="3161765"/>
                <a:ext cx="3716658" cy="81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𝐸𝐸𝑉</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𝑁</m:t>
                              </m:r>
                            </m:e>
                            <m:sup>
                              <m:r>
                                <a:rPr lang="en-US" sz="1800" b="0" i="1" smtClean="0">
                                  <a:latin typeface="Cambria Math" panose="02040503050406030204" pitchFamily="18" charset="0"/>
                                </a:rPr>
                                <m:t>′</m:t>
                              </m:r>
                            </m:sup>
                          </m:sSup>
                        </m:den>
                      </m:f>
                      <m:nary>
                        <m:naryPr>
                          <m:chr m:val="∑"/>
                          <m:ctrlPr>
                            <a:rPr lang="en-US" sz="1800" b="0" i="1" smtClean="0">
                              <a:latin typeface="Cambria Math" panose="02040503050406030204" pitchFamily="18" charset="0"/>
                            </a:rPr>
                          </m:ctrlPr>
                        </m:naryPr>
                        <m:sub>
                          <m:r>
                            <m:rPr>
                              <m:brk m:alnAt="23"/>
                            </m:rPr>
                            <a:rPr lang="en-US" sz="1800" b="0" i="1" smtClean="0">
                              <a:latin typeface="Cambria Math" panose="02040503050406030204" pitchFamily="18" charset="0"/>
                            </a:rPr>
                            <m:t>h</m:t>
                          </m:r>
                          <m:r>
                            <a:rPr lang="en-US" sz="1800" b="0" i="1" smtClean="0">
                              <a:latin typeface="Cambria Math" panose="02040503050406030204" pitchFamily="18" charset="0"/>
                            </a:rPr>
                            <m:t>=1</m:t>
                          </m:r>
                        </m:sub>
                        <m:sup>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𝑁</m:t>
                              </m:r>
                            </m:e>
                            <m:sup>
                              <m:r>
                                <a:rPr lang="en-US" sz="1800" b="0" i="1" smtClean="0">
                                  <a:latin typeface="Cambria Math" panose="02040503050406030204" pitchFamily="18" charset="0"/>
                                </a:rPr>
                                <m:t>′</m:t>
                              </m:r>
                            </m:sup>
                          </m:sSup>
                        </m:sup>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ℓ</m:t>
                                  </m:r>
                                </m:e>
                                <m:sub>
                                  <m:r>
                                    <a:rPr lang="en-US" sz="1800" b="0" i="1" smtClean="0">
                                      <a:latin typeface="Cambria Math" panose="02040503050406030204" pitchFamily="18" charset="0"/>
                                    </a:rPr>
                                    <m:t>𝑡</m:t>
                                  </m:r>
                                </m:sub>
                              </m:sSub>
                              <m:d>
                                <m:dPr>
                                  <m:ctrlPr>
                                    <a:rPr lang="en-US" sz="1800" b="0" i="1" smtClean="0">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𝜔</m:t>
                                      </m:r>
                                    </m:e>
                                    <m:sup>
                                      <m:r>
                                        <a:rPr lang="en-US" sz="1800" b="0" i="1" smtClean="0">
                                          <a:latin typeface="Cambria Math" panose="02040503050406030204" pitchFamily="18" charset="0"/>
                                        </a:rPr>
                                        <m:t>h</m:t>
                                      </m:r>
                                    </m:sup>
                                  </m:sSup>
                                </m:e>
                              </m:d>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𝜆</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𝜔</m:t>
                                      </m:r>
                                    </m:e>
                                    <m:sup>
                                      <m:r>
                                        <a:rPr lang="en-US" sz="1800" i="1">
                                          <a:latin typeface="Cambria Math" panose="02040503050406030204" pitchFamily="18" charset="0"/>
                                        </a:rPr>
                                        <m:t>h</m:t>
                                      </m:r>
                                    </m:sup>
                                  </m:sSup>
                                </m:e>
                              </m:d>
                            </m:e>
                          </m:d>
                        </m:e>
                      </m:nary>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9058" y="3161765"/>
                <a:ext cx="3716658" cy="81721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52399" y="3890521"/>
                <a:ext cx="8837101" cy="1323439"/>
              </a:xfrm>
              <a:prstGeom prst="rect">
                <a:avLst/>
              </a:prstGeom>
            </p:spPr>
            <p:txBody>
              <a:bodyPr wrap="square">
                <a:spAutoFit/>
              </a:bodyPr>
              <a:lstStyle/>
              <a:p>
                <a:pPr algn="just"/>
                <a:r>
                  <a:rPr lang="en-US" sz="2000" dirty="0"/>
                  <a:t>EEV measures the performance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The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𝑁</m:t>
                        </m:r>
                      </m:e>
                      <m:sup>
                        <m:r>
                          <a:rPr lang="en-US" sz="2000" b="0" i="1" smtClean="0">
                            <a:latin typeface="Cambria Math" panose="02040503050406030204" pitchFamily="18" charset="0"/>
                          </a:rPr>
                          <m:t>′</m:t>
                        </m:r>
                      </m:sup>
                    </m:sSup>
                  </m:oMath>
                </a14:m>
                <a:r>
                  <a:rPr lang="en-US" sz="2000" dirty="0"/>
                  <a:t> is the number of scenario. </a:t>
                </a:r>
              </a:p>
              <a:p>
                <a:pPr algn="just"/>
                <a:endParaRPr lang="en-US" sz="2000" dirty="0"/>
              </a:p>
              <a:p>
                <a:pPr algn="just"/>
                <a:r>
                  <a:rPr lang="en-US" sz="2000" dirty="0"/>
                  <a:t>It can compare EEV and the objective value of the proposed MPC-VVO to see how the stochastic programming outperforms the deterministic programming.    </a:t>
                </a:r>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152399" y="3890521"/>
                <a:ext cx="8837101" cy="1323439"/>
              </a:xfrm>
              <a:prstGeom prst="rect">
                <a:avLst/>
              </a:prstGeom>
              <a:blipFill>
                <a:blip r:embed="rId6"/>
                <a:stretch>
                  <a:fillRect l="-690" t="-2304" r="-690" b="-7373"/>
                </a:stretch>
              </a:blipFill>
            </p:spPr>
            <p:txBody>
              <a:bodyPr/>
              <a:lstStyle/>
              <a:p>
                <a:r>
                  <a:rPr lang="en-US">
                    <a:noFill/>
                  </a:rPr>
                  <a:t> </a:t>
                </a:r>
              </a:p>
            </p:txBody>
          </p:sp>
        </mc:Fallback>
      </mc:AlternateContent>
    </p:spTree>
    <p:extLst>
      <p:ext uri="{BB962C8B-B14F-4D97-AF65-F5344CB8AC3E}">
        <p14:creationId xmlns:p14="http://schemas.microsoft.com/office/powerpoint/2010/main" val="334679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533400"/>
          </a:xfrm>
        </p:spPr>
        <p:txBody>
          <a:bodyPr/>
          <a:lstStyle/>
          <a:p>
            <a:r>
              <a:rPr lang="en-US" sz="2800" dirty="0">
                <a:latin typeface="Times New Roman" panose="02020603050405020304" pitchFamily="18" charset="0"/>
                <a:cs typeface="Times New Roman" panose="02020603050405020304" pitchFamily="18" charset="0"/>
              </a:rPr>
              <a:t>VVC Devices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228600" y="714375"/>
            <a:ext cx="8743950" cy="2800767"/>
          </a:xfrm>
          <a:prstGeom prst="rect">
            <a:avLst/>
          </a:prstGeom>
          <a:noFill/>
        </p:spPr>
        <p:txBody>
          <a:bodyPr wrap="square" rtlCol="0">
            <a:spAutoFit/>
          </a:bodyPr>
          <a:lstStyle/>
          <a:p>
            <a:r>
              <a:rPr lang="en-US" dirty="0"/>
              <a:t>Conventionally, there are three devices for carrying out voltage management: </a:t>
            </a:r>
          </a:p>
          <a:p>
            <a:pPr marL="342900" indent="-342900">
              <a:buFont typeface="Arial" panose="020B0604020202020204" pitchFamily="34" charset="0"/>
              <a:buChar char="•"/>
            </a:pPr>
            <a:r>
              <a:rPr lang="en-US" sz="2000" dirty="0"/>
              <a:t>Substation Transformers with Load tap changer (LTC)</a:t>
            </a:r>
          </a:p>
          <a:p>
            <a:pPr marL="342900" indent="-342900">
              <a:buFont typeface="Arial" panose="020B0604020202020204" pitchFamily="34" charset="0"/>
              <a:buChar char="•"/>
            </a:pPr>
            <a:r>
              <a:rPr lang="en-US" sz="2000" dirty="0"/>
              <a:t>In-line voltage regulators</a:t>
            </a:r>
          </a:p>
          <a:p>
            <a:pPr marL="342900" indent="-342900">
              <a:buFont typeface="Arial" panose="020B0604020202020204" pitchFamily="34" charset="0"/>
              <a:buChar char="•"/>
            </a:pPr>
            <a:r>
              <a:rPr lang="en-US" sz="2000" dirty="0"/>
              <a:t>Capacitor banks (CBs)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a:p>
          <a:p>
            <a:endParaRPr lang="en-US" dirty="0"/>
          </a:p>
        </p:txBody>
      </p:sp>
      <p:pic>
        <p:nvPicPr>
          <p:cNvPr id="7" name="Picture 6"/>
          <p:cNvPicPr>
            <a:picLocks noChangeAspect="1"/>
          </p:cNvPicPr>
          <p:nvPr/>
        </p:nvPicPr>
        <p:blipFill>
          <a:blip r:embed="rId2"/>
          <a:stretch>
            <a:fillRect/>
          </a:stretch>
        </p:blipFill>
        <p:spPr>
          <a:xfrm>
            <a:off x="5585022" y="2645817"/>
            <a:ext cx="3410857" cy="2286000"/>
          </a:xfrm>
          <a:prstGeom prst="rect">
            <a:avLst/>
          </a:prstGeom>
        </p:spPr>
      </p:pic>
      <p:sp>
        <p:nvSpPr>
          <p:cNvPr id="8" name="TextBox 7"/>
          <p:cNvSpPr txBox="1"/>
          <p:nvPr/>
        </p:nvSpPr>
        <p:spPr>
          <a:xfrm>
            <a:off x="6556114" y="5080625"/>
            <a:ext cx="1468672" cy="338554"/>
          </a:xfrm>
          <a:prstGeom prst="rect">
            <a:avLst/>
          </a:prstGeom>
          <a:noFill/>
        </p:spPr>
        <p:txBody>
          <a:bodyPr wrap="none" rtlCol="0">
            <a:spAutoFit/>
          </a:bodyPr>
          <a:lstStyle/>
          <a:p>
            <a:r>
              <a:rPr lang="en-US" sz="1600" dirty="0"/>
              <a:t>Capacitor bank</a:t>
            </a:r>
          </a:p>
        </p:txBody>
      </p:sp>
      <p:pic>
        <p:nvPicPr>
          <p:cNvPr id="6146" name="Picture 2" descr="https://upload.wikimedia.org/wikipedia/commons/thumb/f/f9/CD242tapchanger2011a.jpg/800px-CD242tapchanger201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19" y="2686310"/>
            <a:ext cx="1741805" cy="23166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 y="5130225"/>
            <a:ext cx="1949842" cy="584775"/>
          </a:xfrm>
          <a:prstGeom prst="rect">
            <a:avLst/>
          </a:prstGeom>
          <a:noFill/>
        </p:spPr>
        <p:txBody>
          <a:bodyPr wrap="square" rtlCol="0">
            <a:spAutoFit/>
          </a:bodyPr>
          <a:lstStyle/>
          <a:p>
            <a:r>
              <a:rPr lang="en-US" sz="1600" dirty="0"/>
              <a:t>Tap changer inside a transformer</a:t>
            </a:r>
          </a:p>
        </p:txBody>
      </p:sp>
      <p:pic>
        <p:nvPicPr>
          <p:cNvPr id="6148" name="Picture 4" descr="https://upload.wikimedia.org/wikipedia/commons/thumb/b/b2/Distribution_Voltage_regulators.JPG/1920px-Distribution_Voltage_regulat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222" y="2645817"/>
            <a:ext cx="3142792" cy="23570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42508" y="5143342"/>
            <a:ext cx="2722220" cy="338554"/>
          </a:xfrm>
          <a:prstGeom prst="rect">
            <a:avLst/>
          </a:prstGeom>
          <a:noFill/>
        </p:spPr>
        <p:txBody>
          <a:bodyPr wrap="none" rtlCol="0">
            <a:spAutoFit/>
          </a:bodyPr>
          <a:lstStyle/>
          <a:p>
            <a:r>
              <a:rPr lang="en-US" sz="1600" dirty="0"/>
              <a:t>Three-phase voltage regulator</a:t>
            </a:r>
          </a:p>
        </p:txBody>
      </p:sp>
      <p:sp>
        <p:nvSpPr>
          <p:cNvPr id="14" name="Rectangle 13"/>
          <p:cNvSpPr/>
          <p:nvPr/>
        </p:nvSpPr>
        <p:spPr>
          <a:xfrm>
            <a:off x="95250" y="6044957"/>
            <a:ext cx="8896350" cy="400110"/>
          </a:xfrm>
          <a:prstGeom prst="rect">
            <a:avLst/>
          </a:prstGeom>
        </p:spPr>
        <p:txBody>
          <a:bodyPr wrap="square">
            <a:spAutoFit/>
          </a:bodyPr>
          <a:lstStyle/>
          <a:p>
            <a:r>
              <a:rPr lang="en-US" sz="1000" dirty="0"/>
              <a:t>[1] Office of Electricity Delivery and Energy Reliability, “Voltage and VAR Control Impact Analysis Approach”, U.S. Department of Energy, [online]: https://www.smartgrid.gov/files/Distribution_System_Energy_Efficiency_17Nov11.pdf </a:t>
            </a:r>
          </a:p>
        </p:txBody>
      </p:sp>
    </p:spTree>
    <p:extLst>
      <p:ext uri="{BB962C8B-B14F-4D97-AF65-F5344CB8AC3E}">
        <p14:creationId xmlns:p14="http://schemas.microsoft.com/office/powerpoint/2010/main" val="3775411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2" name="TextBox 11"/>
          <p:cNvSpPr txBox="1"/>
          <p:nvPr/>
        </p:nvSpPr>
        <p:spPr>
          <a:xfrm>
            <a:off x="152400" y="684956"/>
            <a:ext cx="8837101" cy="830997"/>
          </a:xfrm>
          <a:prstGeom prst="rect">
            <a:avLst/>
          </a:prstGeom>
          <a:noFill/>
        </p:spPr>
        <p:txBody>
          <a:bodyPr wrap="square" rtlCol="0">
            <a:spAutoFit/>
          </a:bodyPr>
          <a:lstStyle/>
          <a:p>
            <a:pPr algn="just"/>
            <a:r>
              <a:rPr lang="en-US" dirty="0"/>
              <a:t>The proposed methodology has been examined on the modified 33-bus radial distribution network.</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400" y="1731124"/>
            <a:ext cx="3359590" cy="3519571"/>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4191000" y="1602407"/>
                <a:ext cx="4572000" cy="4552849"/>
              </a:xfrm>
              <a:prstGeom prst="rect">
                <a:avLst/>
              </a:prstGeom>
            </p:spPr>
            <p:txBody>
              <a:bodyPr>
                <a:spAutoFit/>
              </a:bodyPr>
              <a:lstStyle/>
              <a:p>
                <a:pPr marL="342900" indent="-342900" algn="just">
                  <a:buFont typeface="Arial" panose="020B0604020202020204" pitchFamily="34" charset="0"/>
                  <a:buChar char="•"/>
                </a:pPr>
                <a:r>
                  <a:rPr lang="en-US" dirty="0"/>
                  <a:t>Two WTs and one PV</a:t>
                </a:r>
              </a:p>
              <a:p>
                <a:pPr marL="342900" indent="-342900" algn="just">
                  <a:buFont typeface="Arial" panose="020B0604020202020204" pitchFamily="34" charset="0"/>
                  <a:buChar char="•"/>
                </a:pPr>
                <a:r>
                  <a:rPr lang="en-US" dirty="0"/>
                  <a:t>Different types of loads</a:t>
                </a:r>
              </a:p>
              <a:p>
                <a:pPr marL="342900" indent="-342900" algn="just">
                  <a:buFont typeface="Arial" panose="020B0604020202020204" pitchFamily="34" charset="0"/>
                  <a:buChar char="•"/>
                </a:pPr>
                <a:r>
                  <a:rPr lang="en-US" dirty="0"/>
                  <a:t>The substation transformer is with ±10% tap range. </a:t>
                </a:r>
              </a:p>
              <a:p>
                <a:pPr marL="342900" indent="-342900" algn="just">
                  <a:buFont typeface="Arial" panose="020B0604020202020204" pitchFamily="34" charset="0"/>
                  <a:buChar char="•"/>
                </a:pPr>
                <a:r>
                  <a:rPr lang="en-US" dirty="0"/>
                  <a:t>Switched capacitors are installed at nodes 2, 3, 6, 11, 21 and 23 (30 </a:t>
                </a:r>
                <a:r>
                  <a:rPr lang="en-US" dirty="0" err="1"/>
                  <a:t>kVAR</a:t>
                </a:r>
                <a:r>
                  <a:rPr lang="en-US" dirty="0"/>
                  <a:t>).</a:t>
                </a:r>
              </a:p>
              <a:p>
                <a:pPr marL="342900" indent="-342900" algn="just">
                  <a:buFont typeface="Arial" panose="020B0604020202020204" pitchFamily="34" charset="0"/>
                  <a:buChar char="•"/>
                </a:pPr>
                <a:r>
                  <a:rPr lang="en-US" dirty="0"/>
                  <a:t>Prediction horizon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𝑝</m:t>
                        </m:r>
                      </m:sub>
                    </m:sSub>
                    <m:r>
                      <a:rPr lang="en-US" b="0" i="1" smtClean="0">
                        <a:latin typeface="Cambria Math" panose="02040503050406030204" pitchFamily="18" charset="0"/>
                      </a:rPr>
                      <m:t>=6</m:t>
                    </m:r>
                  </m:oMath>
                </a14:m>
                <a:r>
                  <a:rPr lang="en-US" dirty="0"/>
                  <a:t> h</a:t>
                </a:r>
              </a:p>
              <a:p>
                <a:pPr marL="342900" indent="-342900" algn="just">
                  <a:buFont typeface="Arial" panose="020B0604020202020204" pitchFamily="34" charset="0"/>
                  <a:buChar char="•"/>
                </a:pPr>
                <a:r>
                  <a:rPr lang="en-US" dirty="0"/>
                  <a:t>Control horizon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𝑐</m:t>
                        </m:r>
                      </m:sub>
                    </m:sSub>
                    <m:r>
                      <a:rPr lang="en-US" i="1">
                        <a:latin typeface="Cambria Math" panose="02040503050406030204" pitchFamily="18" charset="0"/>
                      </a:rPr>
                      <m:t>=</m:t>
                    </m:r>
                    <m:r>
                      <a:rPr lang="en-US" b="0" i="1" smtClean="0">
                        <a:latin typeface="Cambria Math" panose="02040503050406030204" pitchFamily="18" charset="0"/>
                      </a:rPr>
                      <m:t>15</m:t>
                    </m:r>
                  </m:oMath>
                </a14:m>
                <a:r>
                  <a:rPr lang="en-US" dirty="0"/>
                  <a:t> min</a:t>
                </a:r>
              </a:p>
              <a:p>
                <a:pPr marL="342900" indent="-342900" algn="just">
                  <a:buFont typeface="Arial" panose="020B0604020202020204" pitchFamily="34" charset="0"/>
                  <a:buChar char="•"/>
                </a:pPr>
                <a:r>
                  <a:rPr lang="en-US" dirty="0"/>
                  <a:t>100 generated scenarios</a:t>
                </a:r>
              </a:p>
              <a:p>
                <a:pPr marL="342900" indent="-342900" algn="just">
                  <a:buFont typeface="Arial" panose="020B0604020202020204" pitchFamily="34" charset="0"/>
                  <a:buChar char="•"/>
                </a:pPr>
                <a:r>
                  <a:rPr lang="en-US" dirty="0"/>
                  <a:t>15 scenarios after reduction</a:t>
                </a:r>
              </a:p>
              <a:p>
                <a:pPr marL="342900" indent="-342900" algn="just">
                  <a:buFont typeface="Arial" panose="020B0604020202020204" pitchFamily="34" charset="0"/>
                  <a:buChar char="•"/>
                </a:pP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191000" y="1602407"/>
                <a:ext cx="4572000" cy="4552849"/>
              </a:xfrm>
              <a:prstGeom prst="rect">
                <a:avLst/>
              </a:prstGeom>
              <a:blipFill>
                <a:blip r:embed="rId3"/>
                <a:stretch>
                  <a:fillRect l="-1867" t="-1071" r="-2000"/>
                </a:stretch>
              </a:blipFill>
            </p:spPr>
            <p:txBody>
              <a:bodyPr/>
              <a:lstStyle/>
              <a:p>
                <a:r>
                  <a:rPr lang="en-US">
                    <a:noFill/>
                  </a:rPr>
                  <a:t> </a:t>
                </a:r>
              </a:p>
            </p:txBody>
          </p:sp>
        </mc:Fallback>
      </mc:AlternateContent>
      <p:sp>
        <p:nvSpPr>
          <p:cNvPr id="13" name="Rectangle 12"/>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14" name="Rectangle 13"/>
          <p:cNvSpPr/>
          <p:nvPr/>
        </p:nvSpPr>
        <p:spPr>
          <a:xfrm>
            <a:off x="704322" y="5438001"/>
            <a:ext cx="2307939" cy="276999"/>
          </a:xfrm>
          <a:prstGeom prst="rect">
            <a:avLst/>
          </a:prstGeom>
        </p:spPr>
        <p:txBody>
          <a:bodyPr wrap="none">
            <a:spAutoFit/>
          </a:bodyPr>
          <a:lstStyle/>
          <a:p>
            <a:r>
              <a:rPr lang="en-US" sz="1200" dirty="0"/>
              <a:t>Fig.3 Test distribution system [7]</a:t>
            </a:r>
          </a:p>
        </p:txBody>
      </p:sp>
    </p:spTree>
    <p:extLst>
      <p:ext uri="{BB962C8B-B14F-4D97-AF65-F5344CB8AC3E}">
        <p14:creationId xmlns:p14="http://schemas.microsoft.com/office/powerpoint/2010/main" val="340938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12" name="TextBox 11"/>
          <p:cNvSpPr txBox="1"/>
          <p:nvPr/>
        </p:nvSpPr>
        <p:spPr>
          <a:xfrm>
            <a:off x="152400" y="684956"/>
            <a:ext cx="8837101" cy="707886"/>
          </a:xfrm>
          <a:prstGeom prst="rect">
            <a:avLst/>
          </a:prstGeom>
          <a:noFill/>
        </p:spPr>
        <p:txBody>
          <a:bodyPr wrap="square" rtlCol="0">
            <a:spAutoFit/>
          </a:bodyPr>
          <a:lstStyle/>
          <a:p>
            <a:pPr algn="just"/>
            <a:r>
              <a:rPr lang="en-US" sz="2000" dirty="0"/>
              <a:t>All loads in the case study are represented by ELM, the load consumption of node </a:t>
            </a:r>
            <a:r>
              <a:rPr lang="en-US" sz="2000" i="1" dirty="0" err="1"/>
              <a:t>i</a:t>
            </a:r>
            <a:r>
              <a:rPr lang="en-US" sz="2000" dirty="0"/>
              <a:t> at time </a:t>
            </a:r>
            <a:r>
              <a:rPr lang="en-US" sz="2000" i="1" dirty="0"/>
              <a:t>t</a:t>
            </a:r>
            <a:r>
              <a:rPr lang="en-US" sz="2000" dirty="0"/>
              <a:t> can be represented as </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21125" y="6056865"/>
            <a:ext cx="8763000" cy="400110"/>
          </a:xfrm>
          <a:prstGeom prst="rect">
            <a:avLst/>
          </a:prstGeom>
        </p:spPr>
        <p:txBody>
          <a:bodyPr wrap="square">
            <a:spAutoFit/>
          </a:bodyPr>
          <a:lstStyle/>
          <a:p>
            <a:r>
              <a:rPr lang="en-US" sz="1000" dirty="0"/>
              <a:t>[8] M. E. </a:t>
            </a:r>
            <a:r>
              <a:rPr lang="en-US" sz="1000" dirty="0" err="1"/>
              <a:t>Baran</a:t>
            </a:r>
            <a:r>
              <a:rPr lang="en-US" sz="1000" dirty="0"/>
              <a:t> and F. F. Wu, “Network reconfiguration in distribution systems for loss reduction and load balancing,” </a:t>
            </a:r>
            <a:r>
              <a:rPr lang="en-US" sz="1000" i="1" dirty="0"/>
              <a:t>IEEE Trans. Power Del.</a:t>
            </a:r>
            <a:r>
              <a:rPr lang="en-US" sz="1000" dirty="0"/>
              <a:t>, vol. 4, no. 2, pp. 1401–1407, Apr. 1989.</a:t>
            </a:r>
          </a:p>
        </p:txBody>
      </p:sp>
      <p:pic>
        <p:nvPicPr>
          <p:cNvPr id="3" name="Picture 2"/>
          <p:cNvPicPr>
            <a:picLocks noChangeAspect="1"/>
          </p:cNvPicPr>
          <p:nvPr/>
        </p:nvPicPr>
        <p:blipFill>
          <a:blip r:embed="rId3"/>
          <a:stretch>
            <a:fillRect/>
          </a:stretch>
        </p:blipFill>
        <p:spPr>
          <a:xfrm>
            <a:off x="3657600" y="1159214"/>
            <a:ext cx="1552575" cy="81915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52399" y="1898105"/>
                <a:ext cx="8837101" cy="732636"/>
              </a:xfrm>
              <a:prstGeom prst="rect">
                <a:avLst/>
              </a:prstGeom>
              <a:noFill/>
            </p:spPr>
            <p:txBody>
              <a:bodyPr wrap="square" rtlCol="0">
                <a:spAutoFit/>
              </a:bodyPr>
              <a:lstStyle/>
              <a:p>
                <a:pPr algn="just"/>
                <a:r>
                  <a:rPr lang="en-US" sz="2000" dirty="0"/>
                  <a:t>The value of basic components </a:t>
                </a:r>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𝑃</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𝑏</m:t>
                        </m:r>
                      </m:sup>
                    </m:sSubSup>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𝑄</m:t>
                        </m:r>
                      </m:e>
                      <m:sub>
                        <m:r>
                          <a:rPr lang="en-US" sz="2000" i="1">
                            <a:latin typeface="Cambria Math" panose="02040503050406030204" pitchFamily="18" charset="0"/>
                          </a:rPr>
                          <m:t>𝑖</m:t>
                        </m:r>
                      </m:sub>
                      <m:sup>
                        <m:r>
                          <a:rPr lang="en-US" sz="2000" i="1">
                            <a:latin typeface="Cambria Math" panose="02040503050406030204" pitchFamily="18" charset="0"/>
                          </a:rPr>
                          <m:t>𝑏</m:t>
                        </m:r>
                      </m:sup>
                    </m:sSubSup>
                  </m:oMath>
                </a14:m>
                <a:r>
                  <a:rPr lang="en-US" sz="2000" dirty="0">
                    <a:latin typeface="Times New Roman" panose="02020603050405020304" pitchFamily="18" charset="0"/>
                    <a:cs typeface="Times New Roman" panose="02020603050405020304" pitchFamily="18" charset="0"/>
                  </a:rPr>
                  <a:t> can be found in [8], the exponents of each type of load. </a:t>
                </a:r>
              </a:p>
            </p:txBody>
          </p:sp>
        </mc:Choice>
        <mc:Fallback xmlns="">
          <p:sp>
            <p:nvSpPr>
              <p:cNvPr id="14" name="TextBox 13"/>
              <p:cNvSpPr txBox="1">
                <a:spLocks noRot="1" noChangeAspect="1" noMove="1" noResize="1" noEditPoints="1" noAdjustHandles="1" noChangeArrowheads="1" noChangeShapeType="1" noTextEdit="1"/>
              </p:cNvSpPr>
              <p:nvPr/>
            </p:nvSpPr>
            <p:spPr>
              <a:xfrm>
                <a:off x="152399" y="1898105"/>
                <a:ext cx="8837101" cy="732636"/>
              </a:xfrm>
              <a:prstGeom prst="rect">
                <a:avLst/>
              </a:prstGeom>
              <a:blipFill>
                <a:blip r:embed="rId4"/>
                <a:stretch>
                  <a:fillRect l="-690" t="-1653" r="-690" b="-13223"/>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2289711" y="2630741"/>
            <a:ext cx="4562475" cy="81915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38064" y="3456566"/>
                <a:ext cx="8837101" cy="737318"/>
              </a:xfrm>
              <a:prstGeom prst="rect">
                <a:avLst/>
              </a:prstGeom>
              <a:noFill/>
            </p:spPr>
            <p:txBody>
              <a:bodyPr wrap="square" rtlCol="0">
                <a:spAutoFit/>
              </a:bodyPr>
              <a:lstStyle/>
              <a:p>
                <a:pPr algn="just"/>
                <a:r>
                  <a:rPr lang="en-US" sz="2000" dirty="0"/>
                  <a:t>The multipliers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𝑀</m:t>
                        </m:r>
                      </m:e>
                      <m:sub>
                        <m:r>
                          <a:rPr lang="en-US" sz="2000" b="0" i="1" smtClean="0">
                            <a:latin typeface="Cambria Math" panose="02040503050406030204" pitchFamily="18" charset="0"/>
                          </a:rPr>
                          <m:t>𝑡</m:t>
                        </m:r>
                      </m:sub>
                      <m:sup>
                        <m:r>
                          <a:rPr lang="en-US" sz="2000" b="0" i="1" smtClean="0">
                            <a:latin typeface="Cambria Math" panose="02040503050406030204" pitchFamily="18" charset="0"/>
                          </a:rPr>
                          <m:t>𝑝</m:t>
                        </m:r>
                      </m:sup>
                    </m:sSubSup>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𝑀</m:t>
                        </m:r>
                      </m:e>
                      <m:sub>
                        <m:r>
                          <a:rPr lang="en-US" sz="2000" b="0" i="1" smtClean="0">
                            <a:latin typeface="Cambria Math" panose="02040503050406030204" pitchFamily="18" charset="0"/>
                          </a:rPr>
                          <m:t>𝑇</m:t>
                        </m:r>
                      </m:sub>
                      <m:sup>
                        <m:r>
                          <a:rPr lang="en-US" sz="2000" b="0" i="1" smtClean="0">
                            <a:latin typeface="Cambria Math" panose="02040503050406030204" pitchFamily="18" charset="0"/>
                          </a:rPr>
                          <m:t>𝑞</m:t>
                        </m:r>
                      </m:sup>
                    </m:sSubSup>
                  </m:oMath>
                </a14:m>
                <a:r>
                  <a:rPr lang="en-US" sz="2000" dirty="0"/>
                  <a:t> (same for all nodes) are used to make the load profile change with time.  </a:t>
                </a:r>
                <a:endParaRPr lang="en-US" sz="20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38064" y="3456566"/>
                <a:ext cx="8837101" cy="737318"/>
              </a:xfrm>
              <a:prstGeom prst="rect">
                <a:avLst/>
              </a:prstGeom>
              <a:blipFill>
                <a:blip r:embed="rId6"/>
                <a:stretch>
                  <a:fillRect l="-759" t="-1653" r="-759" b="-14050"/>
                </a:stretch>
              </a:blipFill>
            </p:spPr>
            <p:txBody>
              <a:bodyPr/>
              <a:lstStyle/>
              <a:p>
                <a:r>
                  <a:rPr lang="en-US">
                    <a:noFill/>
                  </a:rPr>
                  <a:t> </a:t>
                </a:r>
              </a:p>
            </p:txBody>
          </p:sp>
        </mc:Fallback>
      </mc:AlternateContent>
      <p:pic>
        <p:nvPicPr>
          <p:cNvPr id="7" name="Picture 6"/>
          <p:cNvPicPr>
            <a:picLocks noChangeAspect="1"/>
          </p:cNvPicPr>
          <p:nvPr/>
        </p:nvPicPr>
        <p:blipFill>
          <a:blip r:embed="rId7"/>
          <a:stretch>
            <a:fillRect/>
          </a:stretch>
        </p:blipFill>
        <p:spPr>
          <a:xfrm>
            <a:off x="166687" y="4191000"/>
            <a:ext cx="4267200" cy="1695450"/>
          </a:xfrm>
          <a:prstGeom prst="rect">
            <a:avLst/>
          </a:prstGeom>
        </p:spPr>
      </p:pic>
      <p:pic>
        <p:nvPicPr>
          <p:cNvPr id="9" name="Picture 8"/>
          <p:cNvPicPr>
            <a:picLocks noChangeAspect="1"/>
          </p:cNvPicPr>
          <p:nvPr/>
        </p:nvPicPr>
        <p:blipFill>
          <a:blip r:embed="rId8"/>
          <a:stretch>
            <a:fillRect/>
          </a:stretch>
        </p:blipFill>
        <p:spPr>
          <a:xfrm>
            <a:off x="4556614" y="4233705"/>
            <a:ext cx="4371975" cy="1733550"/>
          </a:xfrm>
          <a:prstGeom prst="rect">
            <a:avLst/>
          </a:prstGeom>
        </p:spPr>
      </p:pic>
      <p:sp>
        <p:nvSpPr>
          <p:cNvPr id="16" name="Rectangle 15"/>
          <p:cNvSpPr/>
          <p:nvPr/>
        </p:nvSpPr>
        <p:spPr>
          <a:xfrm>
            <a:off x="3733800" y="5765515"/>
            <a:ext cx="1899879" cy="276999"/>
          </a:xfrm>
          <a:prstGeom prst="rect">
            <a:avLst/>
          </a:prstGeom>
        </p:spPr>
        <p:txBody>
          <a:bodyPr wrap="none">
            <a:spAutoFit/>
          </a:bodyPr>
          <a:lstStyle/>
          <a:p>
            <a:r>
              <a:rPr lang="en-US" sz="1200" dirty="0"/>
              <a:t>Fig.4 Load shape multiplier</a:t>
            </a:r>
          </a:p>
        </p:txBody>
      </p:sp>
      <p:sp>
        <p:nvSpPr>
          <p:cNvPr id="17" name="Rectangle 16"/>
          <p:cNvSpPr/>
          <p:nvPr/>
        </p:nvSpPr>
        <p:spPr>
          <a:xfrm>
            <a:off x="3911668" y="2377395"/>
            <a:ext cx="1544141" cy="338554"/>
          </a:xfrm>
          <a:prstGeom prst="rect">
            <a:avLst/>
          </a:prstGeom>
        </p:spPr>
        <p:txBody>
          <a:bodyPr wrap="none">
            <a:spAutoFit/>
          </a:bodyPr>
          <a:lstStyle/>
          <a:p>
            <a:r>
              <a:rPr lang="en-US" sz="1600" dirty="0"/>
              <a:t>Tab.2 Node type</a:t>
            </a:r>
          </a:p>
        </p:txBody>
      </p:sp>
    </p:spTree>
    <p:extLst>
      <p:ext uri="{BB962C8B-B14F-4D97-AF65-F5344CB8AC3E}">
        <p14:creationId xmlns:p14="http://schemas.microsoft.com/office/powerpoint/2010/main" val="3766992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42</a:t>
            </a:fld>
            <a:endParaRPr lang="en-US" dirty="0"/>
          </a:p>
        </p:txBody>
      </p:sp>
      <p:sp>
        <p:nvSpPr>
          <p:cNvPr id="12" name="TextBox 11"/>
          <p:cNvSpPr txBox="1"/>
          <p:nvPr/>
        </p:nvSpPr>
        <p:spPr>
          <a:xfrm>
            <a:off x="152400" y="684956"/>
            <a:ext cx="8837101" cy="830997"/>
          </a:xfrm>
          <a:prstGeom prst="rect">
            <a:avLst/>
          </a:prstGeom>
          <a:noFill/>
        </p:spPr>
        <p:txBody>
          <a:bodyPr wrap="square" rtlCol="0">
            <a:spAutoFit/>
          </a:bodyPr>
          <a:lstStyle/>
          <a:p>
            <a:pPr algn="just"/>
            <a:r>
              <a:rPr lang="en-US" dirty="0"/>
              <a:t>Fig. 5 shows the normalized predicted wind and solar power outputs in the case study. The power base of the system is set to be 1 MVA.</a:t>
            </a:r>
            <a:endParaRPr lang="en-US" dirty="0">
              <a:latin typeface="Times New Roman" panose="02020603050405020304" pitchFamily="18" charset="0"/>
              <a:cs typeface="Times New Roman" panose="02020603050405020304" pitchFamily="18" charset="0"/>
            </a:endParaRPr>
          </a:p>
        </p:txBody>
      </p:sp>
      <p:sp>
        <p:nvSpPr>
          <p:cNvPr id="16" name="Rectangle 15"/>
          <p:cNvSpPr/>
          <p:nvPr/>
        </p:nvSpPr>
        <p:spPr>
          <a:xfrm>
            <a:off x="3733800" y="5438001"/>
            <a:ext cx="2496196" cy="276999"/>
          </a:xfrm>
          <a:prstGeom prst="rect">
            <a:avLst/>
          </a:prstGeom>
        </p:spPr>
        <p:txBody>
          <a:bodyPr wrap="none">
            <a:spAutoFit/>
          </a:bodyPr>
          <a:lstStyle/>
          <a:p>
            <a:r>
              <a:rPr lang="en-US" sz="1200" dirty="0"/>
              <a:t>Fig.5 Predicted wind and solar power</a:t>
            </a:r>
          </a:p>
        </p:txBody>
      </p:sp>
      <p:pic>
        <p:nvPicPr>
          <p:cNvPr id="5" name="Picture 4"/>
          <p:cNvPicPr>
            <a:picLocks noChangeAspect="1"/>
          </p:cNvPicPr>
          <p:nvPr/>
        </p:nvPicPr>
        <p:blipFill>
          <a:blip r:embed="rId3"/>
          <a:stretch>
            <a:fillRect/>
          </a:stretch>
        </p:blipFill>
        <p:spPr>
          <a:xfrm>
            <a:off x="2514600" y="1836103"/>
            <a:ext cx="4629150" cy="3486150"/>
          </a:xfrm>
          <a:prstGeom prst="rect">
            <a:avLst/>
          </a:prstGeom>
        </p:spPr>
      </p:pic>
      <p:sp>
        <p:nvSpPr>
          <p:cNvPr id="8" name="Rectangle 7"/>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Tree>
    <p:extLst>
      <p:ext uri="{BB962C8B-B14F-4D97-AF65-F5344CB8AC3E}">
        <p14:creationId xmlns:p14="http://schemas.microsoft.com/office/powerpoint/2010/main" val="1625510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Numerical Results </a:t>
            </a:r>
          </a:p>
        </p:txBody>
      </p:sp>
      <p:sp>
        <p:nvSpPr>
          <p:cNvPr id="4" name="Slide Number Placeholder 3"/>
          <p:cNvSpPr>
            <a:spLocks noGrp="1"/>
          </p:cNvSpPr>
          <p:nvPr>
            <p:ph type="sldNum" sz="quarter" idx="4"/>
          </p:nvPr>
        </p:nvSpPr>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397693" y="685800"/>
            <a:ext cx="3041057" cy="2286000"/>
          </a:xfrm>
          <a:prstGeom prst="rect">
            <a:avLst/>
          </a:prstGeom>
        </p:spPr>
      </p:pic>
      <p:sp>
        <p:nvSpPr>
          <p:cNvPr id="7" name="Rectangle 6"/>
          <p:cNvSpPr/>
          <p:nvPr/>
        </p:nvSpPr>
        <p:spPr>
          <a:xfrm>
            <a:off x="906054" y="2927272"/>
            <a:ext cx="2497800" cy="276999"/>
          </a:xfrm>
          <a:prstGeom prst="rect">
            <a:avLst/>
          </a:prstGeom>
        </p:spPr>
        <p:txBody>
          <a:bodyPr wrap="none">
            <a:spAutoFit/>
          </a:bodyPr>
          <a:lstStyle/>
          <a:p>
            <a:r>
              <a:rPr lang="en-US" sz="1200" dirty="0"/>
              <a:t>Fig.6 Tap positions with EXL and CP</a:t>
            </a:r>
          </a:p>
        </p:txBody>
      </p:sp>
      <p:pic>
        <p:nvPicPr>
          <p:cNvPr id="9" name="Picture 8"/>
          <p:cNvPicPr>
            <a:picLocks noChangeAspect="1"/>
          </p:cNvPicPr>
          <p:nvPr/>
        </p:nvPicPr>
        <p:blipFill>
          <a:blip r:embed="rId3"/>
          <a:stretch>
            <a:fillRect/>
          </a:stretch>
        </p:blipFill>
        <p:spPr>
          <a:xfrm>
            <a:off x="3587825" y="685800"/>
            <a:ext cx="3038416" cy="2286000"/>
          </a:xfrm>
          <a:prstGeom prst="rect">
            <a:avLst/>
          </a:prstGeom>
        </p:spPr>
      </p:pic>
      <p:sp>
        <p:nvSpPr>
          <p:cNvPr id="13" name="Rectangle 12"/>
          <p:cNvSpPr/>
          <p:nvPr/>
        </p:nvSpPr>
        <p:spPr>
          <a:xfrm>
            <a:off x="3470656" y="2895171"/>
            <a:ext cx="3631828" cy="276999"/>
          </a:xfrm>
          <a:prstGeom prst="rect">
            <a:avLst/>
          </a:prstGeom>
        </p:spPr>
        <p:txBody>
          <a:bodyPr wrap="none">
            <a:spAutoFit/>
          </a:bodyPr>
          <a:lstStyle/>
          <a:p>
            <a:r>
              <a:rPr lang="en-US" sz="1200" dirty="0"/>
              <a:t>Fig.7 Switch status of CB2 and CB3 with EXL and CP</a:t>
            </a:r>
          </a:p>
        </p:txBody>
      </p:sp>
      <p:pic>
        <p:nvPicPr>
          <p:cNvPr id="11" name="Picture 10"/>
          <p:cNvPicPr>
            <a:picLocks noChangeAspect="1"/>
          </p:cNvPicPr>
          <p:nvPr/>
        </p:nvPicPr>
        <p:blipFill>
          <a:blip r:embed="rId4"/>
          <a:stretch>
            <a:fillRect/>
          </a:stretch>
        </p:blipFill>
        <p:spPr>
          <a:xfrm>
            <a:off x="476730" y="3184524"/>
            <a:ext cx="2882981" cy="2286000"/>
          </a:xfrm>
          <a:prstGeom prst="rect">
            <a:avLst/>
          </a:prstGeom>
        </p:spPr>
      </p:pic>
      <p:sp>
        <p:nvSpPr>
          <p:cNvPr id="14" name="Rectangle 13"/>
          <p:cNvSpPr/>
          <p:nvPr/>
        </p:nvSpPr>
        <p:spPr>
          <a:xfrm>
            <a:off x="246225" y="5462277"/>
            <a:ext cx="2877976" cy="461665"/>
          </a:xfrm>
          <a:prstGeom prst="rect">
            <a:avLst/>
          </a:prstGeom>
        </p:spPr>
        <p:txBody>
          <a:bodyPr wrap="square">
            <a:spAutoFit/>
          </a:bodyPr>
          <a:lstStyle/>
          <a:p>
            <a:r>
              <a:rPr lang="en-US" sz="1200" dirty="0"/>
              <a:t>Fig.8 Switch status of CB6 and CB11 with EXL and CP</a:t>
            </a:r>
          </a:p>
        </p:txBody>
      </p:sp>
      <p:pic>
        <p:nvPicPr>
          <p:cNvPr id="15" name="Picture 14"/>
          <p:cNvPicPr>
            <a:picLocks noChangeAspect="1"/>
          </p:cNvPicPr>
          <p:nvPr/>
        </p:nvPicPr>
        <p:blipFill>
          <a:blip r:embed="rId5"/>
          <a:stretch>
            <a:fillRect/>
          </a:stretch>
        </p:blipFill>
        <p:spPr>
          <a:xfrm>
            <a:off x="3697619" y="3137403"/>
            <a:ext cx="2818827" cy="2286000"/>
          </a:xfrm>
          <a:prstGeom prst="rect">
            <a:avLst/>
          </a:prstGeom>
        </p:spPr>
      </p:pic>
      <p:sp>
        <p:nvSpPr>
          <p:cNvPr id="16" name="Rectangle 15"/>
          <p:cNvSpPr/>
          <p:nvPr/>
        </p:nvSpPr>
        <p:spPr>
          <a:xfrm>
            <a:off x="3592809" y="5447420"/>
            <a:ext cx="3033431" cy="461665"/>
          </a:xfrm>
          <a:prstGeom prst="rect">
            <a:avLst/>
          </a:prstGeom>
        </p:spPr>
        <p:txBody>
          <a:bodyPr wrap="square">
            <a:spAutoFit/>
          </a:bodyPr>
          <a:lstStyle/>
          <a:p>
            <a:r>
              <a:rPr lang="en-US" sz="1200" dirty="0"/>
              <a:t>Fig.9 Switch status of CB20 and CB23 with EXL and CP</a:t>
            </a:r>
          </a:p>
        </p:txBody>
      </p:sp>
      <p:sp>
        <p:nvSpPr>
          <p:cNvPr id="17" name="Rectangle 16"/>
          <p:cNvSpPr/>
          <p:nvPr/>
        </p:nvSpPr>
        <p:spPr>
          <a:xfrm>
            <a:off x="6324600" y="3918396"/>
            <a:ext cx="2743200" cy="1569660"/>
          </a:xfrm>
          <a:prstGeom prst="rect">
            <a:avLst/>
          </a:prstGeom>
        </p:spPr>
        <p:txBody>
          <a:bodyPr wrap="square">
            <a:spAutoFit/>
          </a:bodyPr>
          <a:lstStyle/>
          <a:p>
            <a:r>
              <a:rPr lang="en-US" sz="1600" dirty="0"/>
              <a:t>Different results of LTCs and CB for EXL model and CP model:</a:t>
            </a:r>
          </a:p>
          <a:p>
            <a:endParaRPr lang="en-US" sz="1600" dirty="0"/>
          </a:p>
          <a:p>
            <a:pPr marL="342900" indent="-342900">
              <a:buFont typeface="Arial" panose="020B0604020202020204" pitchFamily="34" charset="0"/>
              <a:buChar char="•"/>
            </a:pPr>
            <a:r>
              <a:rPr lang="en-US" sz="1600" dirty="0"/>
              <a:t>EXL: exponential model</a:t>
            </a:r>
          </a:p>
          <a:p>
            <a:pPr marL="342900" indent="-342900">
              <a:buFont typeface="Arial" panose="020B0604020202020204" pitchFamily="34" charset="0"/>
              <a:buChar char="•"/>
            </a:pPr>
            <a:r>
              <a:rPr lang="en-US" sz="1600" dirty="0"/>
              <a:t>CP:  constant power model</a:t>
            </a:r>
          </a:p>
        </p:txBody>
      </p:sp>
      <p:sp>
        <p:nvSpPr>
          <p:cNvPr id="18" name="Rectangle 17"/>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Tree>
    <p:extLst>
      <p:ext uri="{BB962C8B-B14F-4D97-AF65-F5344CB8AC3E}">
        <p14:creationId xmlns:p14="http://schemas.microsoft.com/office/powerpoint/2010/main" val="3454752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Numerical Results </a:t>
            </a:r>
          </a:p>
        </p:txBody>
      </p:sp>
      <p:sp>
        <p:nvSpPr>
          <p:cNvPr id="4" name="Slide Number Placeholder 3"/>
          <p:cNvSpPr>
            <a:spLocks noGrp="1"/>
          </p:cNvSpPr>
          <p:nvPr>
            <p:ph type="sldNum" sz="quarter" idx="4"/>
          </p:nvPr>
        </p:nvSpPr>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7" name="Rectangle 6"/>
          <p:cNvSpPr/>
          <p:nvPr/>
        </p:nvSpPr>
        <p:spPr>
          <a:xfrm>
            <a:off x="152400" y="629091"/>
            <a:ext cx="8458200" cy="2308324"/>
          </a:xfrm>
          <a:prstGeom prst="rect">
            <a:avLst/>
          </a:prstGeom>
        </p:spPr>
        <p:txBody>
          <a:bodyPr wrap="square">
            <a:spAutoFit/>
          </a:bodyPr>
          <a:lstStyle/>
          <a:p>
            <a:pPr algn="just"/>
            <a:r>
              <a:rPr lang="en-US" sz="1800" dirty="0"/>
              <a:t>Fig. 10 shows the voltages of all nodes for different cases. Base represents the voltages with DGs and ELM, but without OLTC and CBs. </a:t>
            </a:r>
          </a:p>
          <a:p>
            <a:pPr marL="171450" indent="-171450" algn="just">
              <a:buFont typeface="Arial" panose="020B0604020202020204" pitchFamily="34" charset="0"/>
              <a:buChar char="•"/>
            </a:pPr>
            <a:r>
              <a:rPr lang="en-US" sz="1800" dirty="0"/>
              <a:t>Compared to base case, the proposed MPC-based VVO can largely improve the voltage profile.</a:t>
            </a:r>
          </a:p>
          <a:p>
            <a:pPr marL="171450" indent="-171450" algn="just">
              <a:buFont typeface="Arial" panose="020B0604020202020204" pitchFamily="34" charset="0"/>
              <a:buChar char="•"/>
            </a:pPr>
            <a:endParaRPr lang="en-US" sz="1800" dirty="0"/>
          </a:p>
          <a:p>
            <a:pPr marL="171450" indent="-171450" algn="just">
              <a:buFont typeface="Arial" panose="020B0604020202020204" pitchFamily="34" charset="0"/>
              <a:buChar char="•"/>
            </a:pPr>
            <a:r>
              <a:rPr lang="en-US" sz="1800" dirty="0"/>
              <a:t>The optimal voltage levels with CP model are relatively higher than those with ELM. </a:t>
            </a:r>
          </a:p>
          <a:p>
            <a:pPr marL="628650" lvl="1" indent="-171450" algn="just">
              <a:buFont typeface="Arial" panose="020B0604020202020204" pitchFamily="34" charset="0"/>
              <a:buChar char="•"/>
            </a:pPr>
            <a:r>
              <a:rPr lang="en-US" sz="1800" dirty="0"/>
              <a:t>The reason is that losses are proportional to the square of the current, and the current of a constant-power load is inversely proportional to the voltage.</a:t>
            </a: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2216936" y="2880706"/>
            <a:ext cx="5405327" cy="2841159"/>
          </a:xfrm>
          <a:prstGeom prst="rect">
            <a:avLst/>
          </a:prstGeom>
        </p:spPr>
      </p:pic>
      <p:sp>
        <p:nvSpPr>
          <p:cNvPr id="11" name="Rectangle 10"/>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13" name="Rectangle 12"/>
          <p:cNvSpPr/>
          <p:nvPr/>
        </p:nvSpPr>
        <p:spPr>
          <a:xfrm>
            <a:off x="2971800" y="5755121"/>
            <a:ext cx="4495799" cy="276999"/>
          </a:xfrm>
          <a:prstGeom prst="rect">
            <a:avLst/>
          </a:prstGeom>
        </p:spPr>
        <p:txBody>
          <a:bodyPr wrap="square">
            <a:spAutoFit/>
          </a:bodyPr>
          <a:lstStyle/>
          <a:p>
            <a:r>
              <a:rPr lang="en-US" sz="1200" dirty="0"/>
              <a:t>Fig.10 Voltage profiles of EXL, CP and Base cases</a:t>
            </a:r>
          </a:p>
        </p:txBody>
      </p:sp>
    </p:spTree>
    <p:extLst>
      <p:ext uri="{BB962C8B-B14F-4D97-AF65-F5344CB8AC3E}">
        <p14:creationId xmlns:p14="http://schemas.microsoft.com/office/powerpoint/2010/main" val="408590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533400"/>
          </a:xfrm>
        </p:spPr>
        <p:txBody>
          <a:bodyPr/>
          <a:lstStyle/>
          <a:p>
            <a:r>
              <a:rPr lang="en-US" sz="2800" dirty="0">
                <a:latin typeface="Times New Roman" panose="02020603050405020304" pitchFamily="18" charset="0"/>
                <a:cs typeface="Times New Roman" panose="02020603050405020304" pitchFamily="18" charset="0"/>
              </a:rPr>
              <a:t>Numerical Results </a:t>
            </a:r>
          </a:p>
        </p:txBody>
      </p:sp>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7" name="Rectangle 6"/>
          <p:cNvSpPr/>
          <p:nvPr/>
        </p:nvSpPr>
        <p:spPr>
          <a:xfrm>
            <a:off x="304800" y="608989"/>
            <a:ext cx="8458200" cy="2554545"/>
          </a:xfrm>
          <a:prstGeom prst="rect">
            <a:avLst/>
          </a:prstGeom>
        </p:spPr>
        <p:txBody>
          <a:bodyPr wrap="square">
            <a:spAutoFit/>
          </a:bodyPr>
          <a:lstStyle/>
          <a:p>
            <a:pPr algn="just"/>
            <a:r>
              <a:rPr lang="en-US" sz="2000" dirty="0"/>
              <a:t>Fig. 11 shows the active power losses and maximum voltage deviation of VVO with ELM, CP, EEV and base case.</a:t>
            </a:r>
          </a:p>
          <a:p>
            <a:pPr marL="171450" indent="-171450" algn="just">
              <a:buFont typeface="Arial" panose="020B0604020202020204" pitchFamily="34" charset="0"/>
              <a:buChar char="•"/>
            </a:pPr>
            <a:r>
              <a:rPr lang="en-US" sz="2000" dirty="0"/>
              <a:t>Compared to base case, the proposed MPC-based VVO can</a:t>
            </a:r>
          </a:p>
          <a:p>
            <a:pPr marL="742950" lvl="1" indent="-285750" algn="just">
              <a:buFont typeface="Arial" panose="020B0604020202020204" pitchFamily="34" charset="0"/>
              <a:buChar char="•"/>
            </a:pPr>
            <a:r>
              <a:rPr lang="en-US" sz="2000" dirty="0"/>
              <a:t>reduce the maximum voltage deviation by 65% and power losses by 77%.</a:t>
            </a:r>
          </a:p>
          <a:p>
            <a:pPr marL="171450" indent="-171450" algn="just">
              <a:buFont typeface="Arial" panose="020B0604020202020204" pitchFamily="34" charset="0"/>
              <a:buChar char="•"/>
            </a:pPr>
            <a:endParaRPr lang="en-US" sz="2000" dirty="0"/>
          </a:p>
          <a:p>
            <a:pPr marL="171450" indent="-171450" algn="just">
              <a:buFont typeface="Arial" panose="020B0604020202020204" pitchFamily="34" charset="0"/>
              <a:buChar char="•"/>
            </a:pPr>
            <a:r>
              <a:rPr lang="en-US" sz="2000" dirty="0"/>
              <a:t>Compared to EEV (deterministic model), the proposed MPC-based VVO can</a:t>
            </a:r>
          </a:p>
          <a:p>
            <a:pPr marL="742950" lvl="1" indent="-285750" algn="just">
              <a:buFont typeface="Arial" panose="020B0604020202020204" pitchFamily="34" charset="0"/>
              <a:buChar char="•"/>
            </a:pPr>
            <a:r>
              <a:rPr lang="en-US" sz="2000" dirty="0"/>
              <a:t>reduce the maximum voltage deviation by 49% and power losses by 72%.</a:t>
            </a:r>
          </a:p>
          <a:p>
            <a:pPr marL="171450" indent="-171450" algn="just">
              <a:buFont typeface="Arial" panose="020B0604020202020204" pitchFamily="34" charset="0"/>
              <a:buChar char="•"/>
            </a:pPr>
            <a:endParaRPr lang="en-US" sz="2000" dirty="0"/>
          </a:p>
        </p:txBody>
      </p:sp>
      <p:sp>
        <p:nvSpPr>
          <p:cNvPr id="11" name="Rectangle 10"/>
          <p:cNvSpPr/>
          <p:nvPr/>
        </p:nvSpPr>
        <p:spPr>
          <a:xfrm>
            <a:off x="-10886" y="6053688"/>
            <a:ext cx="8763000" cy="400110"/>
          </a:xfrm>
          <a:prstGeom prst="rect">
            <a:avLst/>
          </a:prstGeom>
        </p:spPr>
        <p:txBody>
          <a:bodyPr wrap="square">
            <a:spAutoFit/>
          </a:bodyPr>
          <a:lstStyle/>
          <a:p>
            <a:r>
              <a:rPr lang="en-US" sz="1000" dirty="0">
                <a:solidFill>
                  <a:srgbClr val="000000"/>
                </a:solidFill>
                <a:latin typeface="Times New Roman" panose="02020603050405020304" pitchFamily="18" charset="0"/>
              </a:rPr>
              <a:t>[7] Z . Wang, J. Wang, B. Chen, M. M. </a:t>
            </a:r>
            <a:r>
              <a:rPr lang="en-US" sz="1000" dirty="0" err="1">
                <a:solidFill>
                  <a:srgbClr val="000000"/>
                </a:solidFill>
                <a:latin typeface="Times New Roman" panose="02020603050405020304" pitchFamily="18" charset="0"/>
              </a:rPr>
              <a:t>Begovic</a:t>
            </a:r>
            <a:r>
              <a:rPr lang="en-US" sz="1000" dirty="0">
                <a:solidFill>
                  <a:srgbClr val="000000"/>
                </a:solidFill>
                <a:latin typeface="Times New Roman" panose="02020603050405020304" pitchFamily="18" charset="0"/>
              </a:rPr>
              <a:t> and Y. He, "MPC-Based Voltage/</a:t>
            </a:r>
            <a:r>
              <a:rPr lang="en-US" sz="1000" dirty="0" err="1">
                <a:solidFill>
                  <a:srgbClr val="000000"/>
                </a:solidFill>
                <a:latin typeface="Times New Roman" panose="02020603050405020304" pitchFamily="18" charset="0"/>
              </a:rPr>
              <a:t>Var</a:t>
            </a:r>
            <a:r>
              <a:rPr lang="en-US" sz="1000" dirty="0">
                <a:solidFill>
                  <a:srgbClr val="000000"/>
                </a:solidFill>
                <a:latin typeface="Times New Roman" panose="02020603050405020304" pitchFamily="18" charset="0"/>
              </a:rPr>
              <a:t> Optimization for Distribution Circuits With Distributed Generators and Exponential Load Models," in </a:t>
            </a:r>
            <a:r>
              <a:rPr lang="en-US" sz="1000" i="1" dirty="0">
                <a:solidFill>
                  <a:srgbClr val="000000"/>
                </a:solidFill>
                <a:latin typeface="Times New Roman" panose="02020603050405020304" pitchFamily="18" charset="0"/>
              </a:rPr>
              <a:t>IEEE Transactions on Smart Grid</a:t>
            </a:r>
            <a:r>
              <a:rPr lang="en-US" sz="1000" dirty="0">
                <a:solidFill>
                  <a:srgbClr val="000000"/>
                </a:solidFill>
                <a:latin typeface="Times New Roman" panose="02020603050405020304" pitchFamily="18" charset="0"/>
              </a:rPr>
              <a:t>, vol. 5, no. 5, pp. 2412-2420, Sept. 2014.</a:t>
            </a:r>
            <a:endParaRPr lang="en-US" sz="1000" dirty="0"/>
          </a:p>
        </p:txBody>
      </p:sp>
      <p:sp>
        <p:nvSpPr>
          <p:cNvPr id="13" name="Rectangle 12"/>
          <p:cNvSpPr/>
          <p:nvPr/>
        </p:nvSpPr>
        <p:spPr>
          <a:xfrm>
            <a:off x="3048001" y="5758178"/>
            <a:ext cx="4495799" cy="276999"/>
          </a:xfrm>
          <a:prstGeom prst="rect">
            <a:avLst/>
          </a:prstGeom>
        </p:spPr>
        <p:txBody>
          <a:bodyPr wrap="square">
            <a:spAutoFit/>
          </a:bodyPr>
          <a:lstStyle/>
          <a:p>
            <a:r>
              <a:rPr lang="en-US" sz="1200" dirty="0"/>
              <a:t>Fig.11 Active power losses and max voltage deviations</a:t>
            </a: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981200" y="2949354"/>
            <a:ext cx="5105400" cy="2814911"/>
          </a:xfrm>
          <a:prstGeom prst="rect">
            <a:avLst/>
          </a:prstGeom>
        </p:spPr>
      </p:pic>
    </p:spTree>
    <p:extLst>
      <p:ext uri="{BB962C8B-B14F-4D97-AF65-F5344CB8AC3E}">
        <p14:creationId xmlns:p14="http://schemas.microsoft.com/office/powerpoint/2010/main" val="3277732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448800" cy="533400"/>
          </a:xfrm>
        </p:spPr>
        <p:txBody>
          <a:bodyPr/>
          <a:lstStyle/>
          <a:p>
            <a:r>
              <a:rPr lang="en-US" sz="2700" dirty="0">
                <a:latin typeface="Times" panose="02020603050405020304" pitchFamily="18" charset="0"/>
                <a:cs typeface="Times" panose="02020603050405020304" pitchFamily="18" charset="0"/>
              </a:rPr>
              <a:t>Topic: Multi-stage VVO (hierarchical, with PV smart inverters)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6" name="Rectangle 5"/>
          <p:cNvSpPr/>
          <p:nvPr/>
        </p:nvSpPr>
        <p:spPr>
          <a:xfrm>
            <a:off x="152400" y="589454"/>
            <a:ext cx="8610600" cy="5509200"/>
          </a:xfrm>
          <a:prstGeom prst="rect">
            <a:avLst/>
          </a:prstGeom>
        </p:spPr>
        <p:txBody>
          <a:bodyPr wrap="square">
            <a:spAutoFit/>
          </a:bodyPr>
          <a:lstStyle/>
          <a:p>
            <a:pPr algn="just"/>
            <a:r>
              <a:rPr lang="en-US" sz="2200" dirty="0"/>
              <a:t>Ref. [8] proposes a novel three-stage robust inverter-based VVC (TRI-VVC) approach for high PV penetrated distribution networks. </a:t>
            </a:r>
          </a:p>
          <a:p>
            <a:pPr algn="just"/>
            <a:endParaRPr lang="en-US" sz="2200" dirty="0"/>
          </a:p>
          <a:p>
            <a:pPr marL="342900" indent="-342900" algn="just">
              <a:buFont typeface="Arial" panose="020B0604020202020204" pitchFamily="34" charset="0"/>
              <a:buChar char="•"/>
            </a:pPr>
            <a:r>
              <a:rPr lang="en-US" sz="2200" dirty="0"/>
              <a:t>Coordinating three different control stage from centralized VVC to local VVC to reduce energy loss and mitigate voltage deviation. </a:t>
            </a:r>
          </a:p>
          <a:p>
            <a:pPr marL="800100" lvl="1" indent="-342900" algn="just">
              <a:buFont typeface="Arial" panose="020B0604020202020204" pitchFamily="34" charset="0"/>
              <a:buChar char="•"/>
            </a:pPr>
            <a:r>
              <a:rPr lang="en-US" sz="2200" dirty="0"/>
              <a:t>In the first stage, CBs and LTC are scheduled hourly in a rolling horizon.</a:t>
            </a:r>
          </a:p>
          <a:p>
            <a:pPr marL="800100" lvl="1" indent="-342900" algn="just">
              <a:buFont typeface="Arial" panose="020B0604020202020204" pitchFamily="34" charset="0"/>
              <a:buChar char="•"/>
            </a:pPr>
            <a:r>
              <a:rPr lang="en-US" sz="2200" dirty="0"/>
              <a:t>In the second stage, PV inverters are dispatched in a short time-window. </a:t>
            </a:r>
          </a:p>
          <a:p>
            <a:pPr marL="800100" lvl="1" indent="-342900" algn="just">
              <a:buFont typeface="Arial" panose="020B0604020202020204" pitchFamily="34" charset="0"/>
              <a:buChar char="•"/>
            </a:pPr>
            <a:r>
              <a:rPr lang="en-US" sz="2200" dirty="0"/>
              <a:t>In the third stage, PV inverters respond to real-time voltage violation through local droop controllers. </a:t>
            </a:r>
          </a:p>
          <a:p>
            <a:pPr lvl="1" algn="just"/>
            <a:endParaRPr lang="en-US" sz="2200" dirty="0"/>
          </a:p>
          <a:p>
            <a:pPr marL="342900" indent="-342900" algn="just">
              <a:buFont typeface="Arial" panose="020B0604020202020204" pitchFamily="34" charset="0"/>
              <a:buChar char="•"/>
            </a:pPr>
            <a:r>
              <a:rPr lang="en-US" sz="2200" dirty="0"/>
              <a:t>To address the uncertain PV output and load demand, a robust optimization model is proposed to optimize the first two stages while taking into account the droop voltage control support from the third stage.  </a:t>
            </a:r>
          </a:p>
        </p:txBody>
      </p:sp>
    </p:spTree>
    <p:extLst>
      <p:ext uri="{BB962C8B-B14F-4D97-AF65-F5344CB8AC3E}">
        <p14:creationId xmlns:p14="http://schemas.microsoft.com/office/powerpoint/2010/main" val="894909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TRI-VVC</a:t>
            </a:r>
          </a:p>
        </p:txBody>
      </p:sp>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endParaRPr lang="en-US" dirty="0"/>
          </a:p>
        </p:txBody>
      </p:sp>
      <p:pic>
        <p:nvPicPr>
          <p:cNvPr id="11" name="Picture 10"/>
          <p:cNvPicPr>
            <a:picLocks noChangeAspect="1"/>
          </p:cNvPicPr>
          <p:nvPr/>
        </p:nvPicPr>
        <p:blipFill>
          <a:blip r:embed="rId3"/>
          <a:stretch>
            <a:fillRect/>
          </a:stretch>
        </p:blipFill>
        <p:spPr>
          <a:xfrm>
            <a:off x="990600" y="1453454"/>
            <a:ext cx="7396162" cy="4511886"/>
          </a:xfrm>
          <a:prstGeom prst="rect">
            <a:avLst/>
          </a:prstGeom>
        </p:spPr>
      </p:pic>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8" name="Rectangle 7"/>
          <p:cNvSpPr/>
          <p:nvPr/>
        </p:nvSpPr>
        <p:spPr>
          <a:xfrm>
            <a:off x="3657600" y="5745445"/>
            <a:ext cx="4495799" cy="276999"/>
          </a:xfrm>
          <a:prstGeom prst="rect">
            <a:avLst/>
          </a:prstGeom>
        </p:spPr>
        <p:txBody>
          <a:bodyPr wrap="square">
            <a:spAutoFit/>
          </a:bodyPr>
          <a:lstStyle/>
          <a:p>
            <a:r>
              <a:rPr lang="en-US" sz="1200" dirty="0"/>
              <a:t>Fig.12 TRI-VVC strategy</a:t>
            </a:r>
          </a:p>
        </p:txBody>
      </p:sp>
      <p:sp>
        <p:nvSpPr>
          <p:cNvPr id="9" name="Rectangle 8"/>
          <p:cNvSpPr/>
          <p:nvPr/>
        </p:nvSpPr>
        <p:spPr>
          <a:xfrm>
            <a:off x="152400" y="661026"/>
            <a:ext cx="8839200" cy="646331"/>
          </a:xfrm>
          <a:prstGeom prst="rect">
            <a:avLst/>
          </a:prstGeom>
        </p:spPr>
        <p:txBody>
          <a:bodyPr wrap="square">
            <a:spAutoFit/>
          </a:bodyPr>
          <a:lstStyle/>
          <a:p>
            <a:pPr algn="just"/>
            <a:r>
              <a:rPr lang="en-US" sz="1800" dirty="0"/>
              <a:t>The TRI-VVC aims at robustly minimizing network energy losses and meanwhile maintaining secure voltages under fast and uncertain PV generation and load demand variations. </a:t>
            </a:r>
          </a:p>
        </p:txBody>
      </p:sp>
    </p:spTree>
    <p:extLst>
      <p:ext uri="{BB962C8B-B14F-4D97-AF65-F5344CB8AC3E}">
        <p14:creationId xmlns:p14="http://schemas.microsoft.com/office/powerpoint/2010/main" val="2670076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First Stage: CB and OLTC scheduling in rolling horizons (1-hour) </a:t>
            </a:r>
          </a:p>
        </p:txBody>
      </p:sp>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endParaRPr lang="en-US" dirty="0"/>
          </a:p>
        </p:txBody>
      </p:sp>
      <p:pic>
        <p:nvPicPr>
          <p:cNvPr id="11" name="Picture 10"/>
          <p:cNvPicPr>
            <a:picLocks noChangeAspect="1"/>
          </p:cNvPicPr>
          <p:nvPr/>
        </p:nvPicPr>
        <p:blipFill rotWithShape="1">
          <a:blip r:embed="rId3"/>
          <a:srcRect b="68130"/>
          <a:stretch/>
        </p:blipFill>
        <p:spPr>
          <a:xfrm>
            <a:off x="685800" y="4114800"/>
            <a:ext cx="7777162" cy="1512037"/>
          </a:xfrm>
          <a:prstGeom prst="rect">
            <a:avLst/>
          </a:prstGeom>
        </p:spPr>
      </p:pic>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8" name="Rectangle 7"/>
          <p:cNvSpPr/>
          <p:nvPr/>
        </p:nvSpPr>
        <p:spPr>
          <a:xfrm>
            <a:off x="3429000" y="5672130"/>
            <a:ext cx="4495799" cy="276999"/>
          </a:xfrm>
          <a:prstGeom prst="rect">
            <a:avLst/>
          </a:prstGeom>
        </p:spPr>
        <p:txBody>
          <a:bodyPr wrap="square">
            <a:spAutoFit/>
          </a:bodyPr>
          <a:lstStyle/>
          <a:p>
            <a:r>
              <a:rPr lang="en-US" sz="1200" dirty="0"/>
              <a:t>Fig.12 TRI-VVC strategy: first stage </a:t>
            </a:r>
          </a:p>
        </p:txBody>
      </p:sp>
      <p:sp>
        <p:nvSpPr>
          <p:cNvPr id="9" name="Rectangle 8"/>
          <p:cNvSpPr/>
          <p:nvPr/>
        </p:nvSpPr>
        <p:spPr>
          <a:xfrm>
            <a:off x="152400" y="934802"/>
            <a:ext cx="8458200" cy="3139321"/>
          </a:xfrm>
          <a:prstGeom prst="rect">
            <a:avLst/>
          </a:prstGeom>
        </p:spPr>
        <p:txBody>
          <a:bodyPr wrap="square">
            <a:spAutoFit/>
          </a:bodyPr>
          <a:lstStyle/>
          <a:p>
            <a:pPr algn="just"/>
            <a:r>
              <a:rPr lang="en-US" sz="1800" dirty="0"/>
              <a:t>The first stage aims at optimally scheduling CBs and an OLTC.</a:t>
            </a:r>
          </a:p>
          <a:p>
            <a:pPr marL="285750" indent="-285750" algn="just">
              <a:buFont typeface="Arial" panose="020B0604020202020204" pitchFamily="34" charset="0"/>
              <a:buChar char="•"/>
            </a:pPr>
            <a:r>
              <a:rPr lang="en-US" sz="1800" dirty="0"/>
              <a:t>The PV generation and load demand are predicted over a finite prediction horizon T (4 hours).</a:t>
            </a:r>
          </a:p>
          <a:p>
            <a:pPr marL="285750" indent="-285750" algn="just">
              <a:buFont typeface="Arial" panose="020B0604020202020204" pitchFamily="34" charset="0"/>
              <a:buChar char="•"/>
            </a:pPr>
            <a:r>
              <a:rPr lang="en-US" sz="1800" dirty="0"/>
              <a:t>The hourly CB outputs and OLTC position are optimized for the whole horizon to minimize the energy loss while satisfying the voltage constraints. </a:t>
            </a:r>
          </a:p>
          <a:p>
            <a:pPr marL="285750" indent="-285750" algn="just">
              <a:buFont typeface="Arial" panose="020B0604020202020204" pitchFamily="34" charset="0"/>
              <a:buChar char="•"/>
            </a:pPr>
            <a:r>
              <a:rPr lang="en-US" sz="1800" dirty="0"/>
              <a:t>Only the decisions (CBs and OLTC) of the first hour are implemented. The optimization procedure is rolled to benefit from more accurate PV output and load forecasting in coming future with shorter leading-time. </a:t>
            </a:r>
          </a:p>
          <a:p>
            <a:pPr marL="285750" indent="-285750" algn="just">
              <a:buFont typeface="Arial" panose="020B0604020202020204" pitchFamily="34" charset="0"/>
              <a:buChar char="•"/>
            </a:pPr>
            <a:r>
              <a:rPr lang="en-US" sz="1800" dirty="0"/>
              <a:t> The inverter dispatch is optimized as a compensation operation under the worst case (PV output and demand) in the first stage. The inverter dispatch is optimized again in the second stage according to uncertainty realization. </a:t>
            </a:r>
          </a:p>
        </p:txBody>
      </p:sp>
    </p:spTree>
    <p:extLst>
      <p:ext uri="{BB962C8B-B14F-4D97-AF65-F5344CB8AC3E}">
        <p14:creationId xmlns:p14="http://schemas.microsoft.com/office/powerpoint/2010/main" val="1254237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Second Stage: Inverter output dispatch (15-min)</a:t>
            </a:r>
          </a:p>
        </p:txBody>
      </p:sp>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8" name="Rectangle 7"/>
          <p:cNvSpPr/>
          <p:nvPr/>
        </p:nvSpPr>
        <p:spPr>
          <a:xfrm>
            <a:off x="3429000" y="5476909"/>
            <a:ext cx="4495799" cy="276999"/>
          </a:xfrm>
          <a:prstGeom prst="rect">
            <a:avLst/>
          </a:prstGeom>
        </p:spPr>
        <p:txBody>
          <a:bodyPr wrap="square">
            <a:spAutoFit/>
          </a:bodyPr>
          <a:lstStyle/>
          <a:p>
            <a:r>
              <a:rPr lang="en-US" sz="1200" dirty="0"/>
              <a:t>Fig.12 TRI-VVC strategy: second stage </a:t>
            </a:r>
          </a:p>
        </p:txBody>
      </p:sp>
      <p:sp>
        <p:nvSpPr>
          <p:cNvPr id="9" name="Rectangle 8"/>
          <p:cNvSpPr/>
          <p:nvPr/>
        </p:nvSpPr>
        <p:spPr>
          <a:xfrm>
            <a:off x="152400" y="689572"/>
            <a:ext cx="8458200" cy="2862322"/>
          </a:xfrm>
          <a:prstGeom prst="rect">
            <a:avLst/>
          </a:prstGeom>
        </p:spPr>
        <p:txBody>
          <a:bodyPr wrap="square">
            <a:spAutoFit/>
          </a:bodyPr>
          <a:lstStyle/>
          <a:p>
            <a:pPr algn="just"/>
            <a:r>
              <a:rPr lang="en-US" sz="2000" dirty="0"/>
              <a:t>In the second stage, the PV inverters are dispatched to reduce network energy in a loss in a shorter period, e.g., 15-min, as a recourse action for the first stage decision after the uncertainties are realized. </a:t>
            </a:r>
          </a:p>
          <a:p>
            <a:pPr marL="285750" indent="-285750" algn="just">
              <a:buFont typeface="Arial" panose="020B0604020202020204" pitchFamily="34" charset="0"/>
              <a:buChar char="•"/>
            </a:pPr>
            <a:r>
              <a:rPr lang="en-US" sz="2000" dirty="0"/>
              <a:t>More accurate 15-min ahead predictions of PV generation and demand are used.</a:t>
            </a:r>
          </a:p>
          <a:p>
            <a:pPr marL="285750" indent="-285750" algn="just">
              <a:buFont typeface="Arial" panose="020B0604020202020204" pitchFamily="34" charset="0"/>
              <a:buChar char="•"/>
            </a:pPr>
            <a:r>
              <a:rPr lang="en-US" sz="2000" dirty="0"/>
              <a:t>The inverter reactive power output is optimized and implemented for each 15-min period within the current hour. </a:t>
            </a:r>
          </a:p>
          <a:p>
            <a:pPr marL="285750" indent="-285750" algn="just">
              <a:buFont typeface="Arial" panose="020B0604020202020204" pitchFamily="34" charset="0"/>
              <a:buChar char="•"/>
            </a:pPr>
            <a:r>
              <a:rPr lang="en-US" sz="2000" dirty="0"/>
              <a:t>The optimized inverter output is also set as the reference point for the third stage. </a:t>
            </a:r>
          </a:p>
        </p:txBody>
      </p:sp>
      <p:pic>
        <p:nvPicPr>
          <p:cNvPr id="10" name="Picture 9"/>
          <p:cNvPicPr>
            <a:picLocks noChangeAspect="1"/>
          </p:cNvPicPr>
          <p:nvPr/>
        </p:nvPicPr>
        <p:blipFill rotWithShape="1">
          <a:blip r:embed="rId3"/>
          <a:srcRect t="33532" b="34345"/>
          <a:stretch/>
        </p:blipFill>
        <p:spPr>
          <a:xfrm>
            <a:off x="762000" y="3922327"/>
            <a:ext cx="7777162" cy="1524001"/>
          </a:xfrm>
          <a:prstGeom prst="rect">
            <a:avLst/>
          </a:prstGeom>
        </p:spPr>
      </p:pic>
    </p:spTree>
    <p:extLst>
      <p:ext uri="{BB962C8B-B14F-4D97-AF65-F5344CB8AC3E}">
        <p14:creationId xmlns:p14="http://schemas.microsoft.com/office/powerpoint/2010/main" val="369831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533400"/>
          </a:xfrm>
        </p:spPr>
        <p:txBody>
          <a:bodyPr/>
          <a:lstStyle/>
          <a:p>
            <a:r>
              <a:rPr lang="en-US" sz="2800" dirty="0">
                <a:latin typeface="Times New Roman" panose="02020603050405020304" pitchFamily="18" charset="0"/>
                <a:cs typeface="Times New Roman" panose="02020603050405020304" pitchFamily="18" charset="0"/>
              </a:rPr>
              <a:t>Basic Voltage Regulation with an LTC</a:t>
            </a:r>
          </a:p>
        </p:txBody>
      </p:sp>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228600" y="714375"/>
            <a:ext cx="8763000" cy="1692771"/>
          </a:xfrm>
          <a:prstGeom prst="rect">
            <a:avLst/>
          </a:prstGeom>
          <a:noFill/>
        </p:spPr>
        <p:txBody>
          <a:bodyPr wrap="square" rtlCol="0">
            <a:spAutoFit/>
          </a:bodyPr>
          <a:lstStyle/>
          <a:p>
            <a:pPr algn="just"/>
            <a:r>
              <a:rPr lang="en-US" dirty="0"/>
              <a:t>Line voltage drops from the LTC at the head of the distribution line to customers farther out on the line [1].  </a:t>
            </a:r>
          </a:p>
          <a:p>
            <a:pPr marL="342900" indent="-342900">
              <a:buFont typeface="Arial" panose="020B0604020202020204" pitchFamily="34" charset="0"/>
              <a:buChar char="•"/>
            </a:pPr>
            <a:endParaRPr lang="en-US" sz="2800" dirty="0"/>
          </a:p>
          <a:p>
            <a:endParaRPr lang="en-US" sz="2800" dirty="0"/>
          </a:p>
        </p:txBody>
      </p:sp>
      <p:pic>
        <p:nvPicPr>
          <p:cNvPr id="10" name="Picture 9"/>
          <p:cNvPicPr>
            <a:picLocks noChangeAspect="1"/>
          </p:cNvPicPr>
          <p:nvPr/>
        </p:nvPicPr>
        <p:blipFill>
          <a:blip r:embed="rId2">
            <a:clrChange>
              <a:clrFrom>
                <a:srgbClr val="FFFFFF"/>
              </a:clrFrom>
              <a:clrTo>
                <a:srgbClr val="FFFFFF">
                  <a:alpha val="0"/>
                </a:srgbClr>
              </a:clrTo>
            </a:clrChange>
          </a:blip>
          <a:stretch>
            <a:fillRect/>
          </a:stretch>
        </p:blipFill>
        <p:spPr>
          <a:xfrm>
            <a:off x="642937" y="1632870"/>
            <a:ext cx="8120063" cy="4191000"/>
          </a:xfrm>
          <a:prstGeom prst="rect">
            <a:avLst/>
          </a:prstGeom>
        </p:spPr>
      </p:pic>
      <p:sp>
        <p:nvSpPr>
          <p:cNvPr id="8" name="Rectangle 7"/>
          <p:cNvSpPr/>
          <p:nvPr/>
        </p:nvSpPr>
        <p:spPr>
          <a:xfrm>
            <a:off x="95250" y="6044957"/>
            <a:ext cx="8896350" cy="400110"/>
          </a:xfrm>
          <a:prstGeom prst="rect">
            <a:avLst/>
          </a:prstGeom>
        </p:spPr>
        <p:txBody>
          <a:bodyPr wrap="square">
            <a:spAutoFit/>
          </a:bodyPr>
          <a:lstStyle/>
          <a:p>
            <a:r>
              <a:rPr lang="en-US" sz="1000" dirty="0"/>
              <a:t>[1] Office of Electricity Delivery and Energy Reliability, “Voltage and VAR Control Impact Analysis Approach”, U.S. Department of Energy, [online]: https://www.smartgrid.gov/files/Distribution_System_Energy_Efficiency_17Nov11.pdf </a:t>
            </a:r>
          </a:p>
        </p:txBody>
      </p:sp>
    </p:spTree>
    <p:extLst>
      <p:ext uri="{BB962C8B-B14F-4D97-AF65-F5344CB8AC3E}">
        <p14:creationId xmlns:p14="http://schemas.microsoft.com/office/powerpoint/2010/main" val="2052836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Third Stage: Inverter droop voltage control (real-time)</a:t>
            </a:r>
          </a:p>
        </p:txBody>
      </p:sp>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8" name="Rectangle 7"/>
          <p:cNvSpPr/>
          <p:nvPr/>
        </p:nvSpPr>
        <p:spPr>
          <a:xfrm>
            <a:off x="3429000" y="5721537"/>
            <a:ext cx="4495799" cy="276999"/>
          </a:xfrm>
          <a:prstGeom prst="rect">
            <a:avLst/>
          </a:prstGeom>
        </p:spPr>
        <p:txBody>
          <a:bodyPr wrap="square">
            <a:spAutoFit/>
          </a:bodyPr>
          <a:lstStyle/>
          <a:p>
            <a:r>
              <a:rPr lang="en-US" sz="1200" dirty="0"/>
              <a:t>Fig.12 TRI-VVC strategy: third stage </a:t>
            </a:r>
          </a:p>
        </p:txBody>
      </p:sp>
      <p:sp>
        <p:nvSpPr>
          <p:cNvPr id="9" name="Rectangle 8"/>
          <p:cNvSpPr/>
          <p:nvPr/>
        </p:nvSpPr>
        <p:spPr>
          <a:xfrm>
            <a:off x="152400" y="689572"/>
            <a:ext cx="8458200" cy="3416320"/>
          </a:xfrm>
          <a:prstGeom prst="rect">
            <a:avLst/>
          </a:prstGeom>
        </p:spPr>
        <p:txBody>
          <a:bodyPr wrap="square">
            <a:spAutoFit/>
          </a:bodyPr>
          <a:lstStyle/>
          <a:p>
            <a:pPr algn="just"/>
            <a:r>
              <a:rPr lang="en-US" sz="1800" dirty="0"/>
              <a:t>The first two stages minimize the loss while satisfying the voltage constraints under the uncertainties in 1-hour to 15-min periods. However, within each 15-min period, the PV output can still dramatically vary under special conditions (transient cloud movements), where the voltage limits may be violated. </a:t>
            </a:r>
          </a:p>
          <a:p>
            <a:pPr algn="just"/>
            <a:endParaRPr lang="en-US" sz="1800" dirty="0"/>
          </a:p>
          <a:p>
            <a:pPr algn="just"/>
            <a:r>
              <a:rPr lang="en-US" sz="1800" dirty="0"/>
              <a:t>Thus, the third stage provides real-time (1-sec) reactive support for the possible voltage violations. A droop controller is designed as: </a:t>
            </a:r>
          </a:p>
          <a:p>
            <a:pPr marL="285750" indent="-285750" algn="just">
              <a:buFont typeface="Arial" panose="020B0604020202020204" pitchFamily="34" charset="0"/>
              <a:buChar char="•"/>
            </a:pPr>
            <a:r>
              <a:rPr lang="en-US" sz="1800" dirty="0"/>
              <a:t>If a real-time local voltage is out of the allowed operational limits due to significant PV output changes, the inverters generate or consume reactive power linearly with the voltage changes.</a:t>
            </a:r>
          </a:p>
          <a:p>
            <a:pPr marL="285750" indent="-285750" algn="just">
              <a:buFont typeface="Arial" panose="020B0604020202020204" pitchFamily="34" charset="0"/>
              <a:buChar char="•"/>
            </a:pPr>
            <a:r>
              <a:rPr lang="en-US" sz="1800" dirty="0"/>
              <a:t> If the voltage is still within the allowed limits, the inverter output is kept to the value optimized from the second stage. </a:t>
            </a:r>
          </a:p>
        </p:txBody>
      </p:sp>
      <p:pic>
        <p:nvPicPr>
          <p:cNvPr id="11" name="Picture 10"/>
          <p:cNvPicPr>
            <a:picLocks noChangeAspect="1"/>
          </p:cNvPicPr>
          <p:nvPr/>
        </p:nvPicPr>
        <p:blipFill rotWithShape="1">
          <a:blip r:embed="rId3"/>
          <a:srcRect t="65599"/>
          <a:stretch/>
        </p:blipFill>
        <p:spPr>
          <a:xfrm>
            <a:off x="803260" y="4128225"/>
            <a:ext cx="7777162" cy="1632071"/>
          </a:xfrm>
          <a:prstGeom prst="rect">
            <a:avLst/>
          </a:prstGeom>
        </p:spPr>
      </p:pic>
    </p:spTree>
    <p:extLst>
      <p:ext uri="{BB962C8B-B14F-4D97-AF65-F5344CB8AC3E}">
        <p14:creationId xmlns:p14="http://schemas.microsoft.com/office/powerpoint/2010/main" val="1372701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Math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152400" y="685800"/>
            <a:ext cx="8763000" cy="400110"/>
          </a:xfrm>
          <a:prstGeom prst="rect">
            <a:avLst/>
          </a:prstGeom>
        </p:spPr>
        <p:txBody>
          <a:bodyPr wrap="square">
            <a:spAutoFit/>
          </a:bodyPr>
          <a:lstStyle/>
          <a:p>
            <a:r>
              <a:rPr lang="en-US" sz="2000" dirty="0"/>
              <a:t>The proposed TRI-VVC is formulated as the following optimization model:</a:t>
            </a:r>
          </a:p>
        </p:txBody>
      </p:sp>
      <p:pic>
        <p:nvPicPr>
          <p:cNvPr id="8" name="Picture 7"/>
          <p:cNvPicPr>
            <a:picLocks noChangeAspect="1"/>
          </p:cNvPicPr>
          <p:nvPr/>
        </p:nvPicPr>
        <p:blipFill>
          <a:blip r:embed="rId2"/>
          <a:stretch>
            <a:fillRect/>
          </a:stretch>
        </p:blipFill>
        <p:spPr>
          <a:xfrm>
            <a:off x="838200" y="1447800"/>
            <a:ext cx="2209800" cy="640522"/>
          </a:xfrm>
          <a:prstGeom prst="rect">
            <a:avLst/>
          </a:prstGeom>
        </p:spPr>
      </p:pic>
      <p:sp>
        <p:nvSpPr>
          <p:cNvPr id="9" name="Right Brace 8"/>
          <p:cNvSpPr/>
          <p:nvPr/>
        </p:nvSpPr>
        <p:spPr>
          <a:xfrm>
            <a:off x="4177206" y="1415450"/>
            <a:ext cx="318594" cy="7052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749325" y="1350625"/>
                <a:ext cx="4089875"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Objective function is to minimize the total energy loss in the current prediction horizon </a:t>
                </a:r>
                <a:r>
                  <a:rPr lang="en-US" sz="1400" i="1" dirty="0">
                    <a:latin typeface="Times New Roman" panose="02020603050405020304" pitchFamily="18" charset="0"/>
                    <a:cs typeface="Times New Roman" panose="02020603050405020304" pitchFamily="18" charset="0"/>
                  </a:rPr>
                  <a:t>T</a:t>
                </a:r>
                <a:r>
                  <a:rPr lang="en-US" sz="1400" dirty="0">
                    <a:latin typeface="Times New Roman" panose="02020603050405020304" pitchFamily="18" charset="0"/>
                    <a:cs typeface="Times New Roman" panose="02020603050405020304" pitchFamily="18" charset="0"/>
                  </a:rPr>
                  <a:t>. </a:t>
                </a:r>
              </a:p>
              <a:p>
                <a:pPr algn="just"/>
                <a14:m>
                  <m:oMath xmlns:m="http://schemas.openxmlformats.org/officeDocument/2006/math">
                    <m:r>
                      <a:rPr lang="en-US" sz="1400" i="1" smtClean="0">
                        <a:latin typeface="Cambria Math" panose="02040503050406030204" pitchFamily="18" charset="0"/>
                        <a:ea typeface="Cambria Math" panose="02040503050406030204" pitchFamily="18" charset="0"/>
                        <a:cs typeface="Times New Roman" panose="02020603050405020304" pitchFamily="18" charset="0"/>
                      </a:rPr>
                      <m:t>𝜏</m:t>
                    </m:r>
                  </m:oMath>
                </a14:m>
                <a:r>
                  <a:rPr lang="en-US" sz="1400" dirty="0">
                    <a:latin typeface="Times New Roman" panose="02020603050405020304" pitchFamily="18" charset="0"/>
                    <a:cs typeface="Times New Roman" panose="02020603050405020304" pitchFamily="18" charset="0"/>
                  </a:rPr>
                  <a:t> is the time length of the first stage (hour)</a:t>
                </a:r>
              </a:p>
            </p:txBody>
          </p:sp>
        </mc:Choice>
        <mc:Fallback xmlns="">
          <p:sp>
            <p:nvSpPr>
              <p:cNvPr id="10" name="TextBox 9"/>
              <p:cNvSpPr txBox="1">
                <a:spLocks noRot="1" noChangeAspect="1" noMove="1" noResize="1" noEditPoints="1" noAdjustHandles="1" noChangeArrowheads="1" noChangeShapeType="1" noTextEdit="1"/>
              </p:cNvSpPr>
              <p:nvPr/>
            </p:nvSpPr>
            <p:spPr>
              <a:xfrm>
                <a:off x="4749325" y="1350625"/>
                <a:ext cx="4089875" cy="738664"/>
              </a:xfrm>
              <a:prstGeom prst="rect">
                <a:avLst/>
              </a:prstGeom>
              <a:blipFill>
                <a:blip r:embed="rId3"/>
                <a:stretch>
                  <a:fillRect l="-447" t="-1653" r="-447" b="-7438"/>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178037" y="2450203"/>
            <a:ext cx="3752850" cy="571500"/>
          </a:xfrm>
          <a:prstGeom prst="rect">
            <a:avLst/>
          </a:prstGeom>
        </p:spPr>
      </p:pic>
      <p:sp>
        <p:nvSpPr>
          <p:cNvPr id="12" name="Right Brace 11"/>
          <p:cNvSpPr/>
          <p:nvPr/>
        </p:nvSpPr>
        <p:spPr>
          <a:xfrm>
            <a:off x="4188113" y="2448878"/>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4749325" y="2338061"/>
                <a:ext cx="4242275" cy="755976"/>
              </a:xfrm>
              <a:prstGeom prst="rect">
                <a:avLst/>
              </a:prstGeom>
              <a:noFill/>
            </p:spPr>
            <p:txBody>
              <a:bodyPr wrap="square" rtlCol="0">
                <a:spAutoFit/>
              </a:bodyPr>
              <a:lstStyle/>
              <a:p>
                <a:pPr algn="l"/>
                <a14:m>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𝑗</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is the binary on/off decision of </a:t>
                </a:r>
                <a:r>
                  <a:rPr lang="en-US" sz="1400" i="1" dirty="0" err="1">
                    <a:latin typeface="Times New Roman" panose="02020603050405020304" pitchFamily="18" charset="0"/>
                    <a:cs typeface="Times New Roman" panose="02020603050405020304" pitchFamily="18" charset="0"/>
                  </a:rPr>
                  <a:t>j</a:t>
                </a:r>
                <a:r>
                  <a:rPr lang="en-US" sz="1400" dirty="0" err="1">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unit of the CB at node </a:t>
                </a:r>
                <a:r>
                  <a:rPr lang="en-US" sz="1400" i="1"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during period </a:t>
                </a:r>
                <a:r>
                  <a:rPr lang="en-US" sz="1400" i="1" dirty="0">
                    <a:latin typeface="Times New Roman" panose="02020603050405020304" pitchFamily="18" charset="0"/>
                    <a:cs typeface="Times New Roman" panose="02020603050405020304" pitchFamily="18" charset="0"/>
                  </a:rPr>
                  <a:t>t</a:t>
                </a:r>
                <a:r>
                  <a:rPr lang="en-US" sz="1400" dirty="0">
                    <a:latin typeface="Times New Roman" panose="02020603050405020304" pitchFamily="18" charset="0"/>
                    <a:cs typeface="Times New Roman" panose="02020603050405020304" pitchFamily="18" charset="0"/>
                  </a:rPr>
                  <a:t>. </a:t>
                </a:r>
              </a:p>
              <a:p>
                <a14:m>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i="1" smtClean="0">
                            <a:latin typeface="Cambria Math" panose="02040503050406030204" pitchFamily="18" charset="0"/>
                            <a:ea typeface="Cambria Math" panose="02040503050406030204" pitchFamily="18" charset="0"/>
                            <a:cs typeface="Times New Roman" panose="02020603050405020304" pitchFamily="18" charset="0"/>
                          </a:rPr>
                          <m:t>𝛽</m:t>
                        </m:r>
                      </m:e>
                      <m:sub>
                        <m:r>
                          <a:rPr lang="en-US" sz="1400" i="1">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is the integer position of the LTC during period </a:t>
                </a:r>
                <a:r>
                  <a:rPr lang="en-US" sz="1400" i="1" dirty="0">
                    <a:latin typeface="Times New Roman" panose="02020603050405020304" pitchFamily="18" charset="0"/>
                    <a:cs typeface="Times New Roman" panose="02020603050405020304" pitchFamily="18" charset="0"/>
                  </a:rPr>
                  <a:t>t</a:t>
                </a:r>
                <a:r>
                  <a:rPr lang="en-US" sz="1400" dirty="0">
                    <a:latin typeface="Times New Roman" panose="02020603050405020304" pitchFamily="18" charset="0"/>
                    <a:cs typeface="Times New Roman" panose="020206030504050203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749325" y="2338061"/>
                <a:ext cx="4242275" cy="755976"/>
              </a:xfrm>
              <a:prstGeom prst="rect">
                <a:avLst/>
              </a:prstGeom>
              <a:blipFill>
                <a:blip r:embed="rId5"/>
                <a:stretch>
                  <a:fillRect l="-431" t="-1613" r="-862" b="-7258"/>
                </a:stretch>
              </a:blipFill>
            </p:spPr>
            <p:txBody>
              <a:bodyPr/>
              <a:lstStyle/>
              <a:p>
                <a:r>
                  <a:rPr lang="en-US">
                    <a:noFill/>
                  </a:rPr>
                  <a:t> </a:t>
                </a:r>
              </a:p>
            </p:txBody>
          </p:sp>
        </mc:Fallback>
      </mc:AlternateContent>
      <p:pic>
        <p:nvPicPr>
          <p:cNvPr id="14" name="Picture 13"/>
          <p:cNvPicPr>
            <a:picLocks noChangeAspect="1"/>
          </p:cNvPicPr>
          <p:nvPr/>
        </p:nvPicPr>
        <p:blipFill>
          <a:blip r:embed="rId6"/>
          <a:stretch>
            <a:fillRect/>
          </a:stretch>
        </p:blipFill>
        <p:spPr>
          <a:xfrm>
            <a:off x="627366" y="4172433"/>
            <a:ext cx="2286000" cy="771525"/>
          </a:xfrm>
          <a:prstGeom prst="rect">
            <a:avLst/>
          </a:prstGeom>
        </p:spPr>
      </p:pic>
      <p:sp>
        <p:nvSpPr>
          <p:cNvPr id="15" name="Right Brace 14"/>
          <p:cNvSpPr/>
          <p:nvPr/>
        </p:nvSpPr>
        <p:spPr>
          <a:xfrm>
            <a:off x="4177206" y="4321387"/>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4749324" y="4238467"/>
            <a:ext cx="4089875"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Allowable maximal times for the LTC position changes  during the whole horizon </a:t>
            </a:r>
            <a:r>
              <a:rPr lang="en-US" sz="1400" i="1" dirty="0">
                <a:latin typeface="Times New Roman" panose="02020603050405020304" pitchFamily="18" charset="0"/>
                <a:cs typeface="Times New Roman" panose="02020603050405020304" pitchFamily="18" charset="0"/>
              </a:rPr>
              <a:t>T </a:t>
            </a:r>
            <a:r>
              <a:rPr lang="en-US" sz="1400" dirty="0">
                <a:latin typeface="Times New Roman" panose="02020603050405020304" pitchFamily="18" charset="0"/>
                <a:cs typeface="Times New Roman" panose="02020603050405020304" pitchFamily="18" charset="0"/>
              </a:rPr>
              <a:t>and</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each period</a:t>
            </a:r>
            <a:r>
              <a:rPr lang="en-US" sz="1400" i="1" dirty="0">
                <a:latin typeface="Times New Roman" panose="02020603050405020304" pitchFamily="18" charset="0"/>
                <a:cs typeface="Times New Roman" panose="02020603050405020304" pitchFamily="18" charset="0"/>
              </a:rPr>
              <a:t> t</a:t>
            </a:r>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 </a:t>
            </a:r>
          </a:p>
        </p:txBody>
      </p:sp>
      <p:pic>
        <p:nvPicPr>
          <p:cNvPr id="17" name="Picture 16"/>
          <p:cNvPicPr>
            <a:picLocks noChangeAspect="1"/>
          </p:cNvPicPr>
          <p:nvPr/>
        </p:nvPicPr>
        <p:blipFill>
          <a:blip r:embed="rId7"/>
          <a:stretch>
            <a:fillRect/>
          </a:stretch>
        </p:blipFill>
        <p:spPr>
          <a:xfrm>
            <a:off x="735249" y="3349863"/>
            <a:ext cx="2638425" cy="485775"/>
          </a:xfrm>
          <a:prstGeom prst="rect">
            <a:avLst/>
          </a:prstGeom>
        </p:spPr>
      </p:pic>
      <p:sp>
        <p:nvSpPr>
          <p:cNvPr id="18" name="Right Brace 17"/>
          <p:cNvSpPr/>
          <p:nvPr/>
        </p:nvSpPr>
        <p:spPr>
          <a:xfrm>
            <a:off x="4177788" y="3352481"/>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4749324" y="3345566"/>
            <a:ext cx="408987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Allowed maximal changing time for the CB switch for the current </a:t>
            </a:r>
            <a:r>
              <a:rPr lang="en-US" sz="1400" i="1" dirty="0">
                <a:latin typeface="Times New Roman" panose="02020603050405020304" pitchFamily="18" charset="0"/>
                <a:cs typeface="Times New Roman" panose="02020603050405020304" pitchFamily="18" charset="0"/>
              </a:rPr>
              <a:t>T</a:t>
            </a:r>
            <a:r>
              <a:rPr lang="en-US" sz="1400" dirty="0">
                <a:latin typeface="Times New Roman" panose="02020603050405020304" pitchFamily="18" charset="0"/>
                <a:cs typeface="Times New Roman" panose="02020603050405020304" pitchFamily="18" charset="0"/>
              </a:rPr>
              <a:t>. </a:t>
            </a:r>
          </a:p>
        </p:txBody>
      </p:sp>
      <p:sp>
        <p:nvSpPr>
          <p:cNvPr id="20" name="Rectangle 19"/>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1591067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Math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ight Brace 8"/>
          <p:cNvSpPr/>
          <p:nvPr/>
        </p:nvSpPr>
        <p:spPr>
          <a:xfrm>
            <a:off x="4177206" y="763707"/>
            <a:ext cx="318594" cy="705212"/>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749324" y="667320"/>
                <a:ext cx="4089875" cy="1073179"/>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It calculated the reactive power dispatch capacity of the inverter in the second stage </a:t>
                </a:r>
                <a14:m>
                  <m:oMath xmlns:m="http://schemas.openxmlformats.org/officeDocument/2006/math">
                    <m:sSubSup>
                      <m:sSubSupPr>
                        <m:ctrlPr>
                          <a:rPr lang="en-US" sz="1400" i="1" smtClean="0">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up>
                        <m:r>
                          <a:rPr lang="en-US" sz="1400" b="0" i="1" smtClean="0">
                            <a:latin typeface="Cambria Math" panose="02040503050406030204" pitchFamily="18" charset="0"/>
                            <a:cs typeface="Times New Roman" panose="02020603050405020304" pitchFamily="18" charset="0"/>
                          </a:rPr>
                          <m:t>𝑑𝑖𝑠𝑝</m:t>
                        </m:r>
                      </m:sup>
                    </m:sSubSup>
                  </m:oMath>
                </a14:m>
                <a:r>
                  <a:rPr lang="en-US" sz="1400" dirty="0">
                    <a:latin typeface="Times New Roman" panose="02020603050405020304" pitchFamily="18" charset="0"/>
                    <a:cs typeface="Times New Roman" panose="02020603050405020304" pitchFamily="18" charset="0"/>
                  </a:rPr>
                  <a:t>.</a:t>
                </a:r>
              </a:p>
              <a:p>
                <a:pPr algn="just"/>
                <a:r>
                  <a:rPr lang="en-US" sz="1400" dirty="0">
                    <a:latin typeface="Times New Roman" panose="02020603050405020304" pitchFamily="18" charset="0"/>
                    <a:cs typeface="Times New Roman" panose="02020603050405020304" pitchFamily="18" charset="0"/>
                  </a:rPr>
                  <a:t>Then, the dispatch range of the inverter reactive power output </a:t>
                </a:r>
                <a14:m>
                  <m:oMath xmlns:m="http://schemas.openxmlformats.org/officeDocument/2006/math">
                    <m:sSubSup>
                      <m:sSubSupPr>
                        <m:ctrlPr>
                          <a:rPr lang="en-US" sz="1400" i="1" smtClean="0">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up>
                        <m:r>
                          <a:rPr lang="en-US" sz="1400" b="0" i="1" smtClean="0">
                            <a:latin typeface="Cambria Math" panose="02040503050406030204" pitchFamily="18" charset="0"/>
                            <a:cs typeface="Times New Roman" panose="02020603050405020304" pitchFamily="18" charset="0"/>
                          </a:rPr>
                          <m:t>𝑙𝑟</m:t>
                        </m:r>
                      </m:sup>
                    </m:sSubSup>
                  </m:oMath>
                </a14:m>
                <a:r>
                  <a:rPr lang="en-US" sz="1400" dirty="0">
                    <a:latin typeface="Times New Roman" panose="02020603050405020304" pitchFamily="18" charset="0"/>
                    <a:cs typeface="Times New Roman" panose="02020603050405020304" pitchFamily="18" charset="0"/>
                  </a:rPr>
                  <a:t> is defined. </a:t>
                </a:r>
              </a:p>
            </p:txBody>
          </p:sp>
        </mc:Choice>
        <mc:Fallback xmlns="">
          <p:sp>
            <p:nvSpPr>
              <p:cNvPr id="10" name="TextBox 9"/>
              <p:cNvSpPr txBox="1">
                <a:spLocks noRot="1" noChangeAspect="1" noMove="1" noResize="1" noEditPoints="1" noAdjustHandles="1" noChangeArrowheads="1" noChangeShapeType="1" noTextEdit="1"/>
              </p:cNvSpPr>
              <p:nvPr/>
            </p:nvSpPr>
            <p:spPr>
              <a:xfrm>
                <a:off x="4749324" y="667320"/>
                <a:ext cx="4089875" cy="1073179"/>
              </a:xfrm>
              <a:prstGeom prst="rect">
                <a:avLst/>
              </a:prstGeom>
              <a:blipFill>
                <a:blip r:embed="rId2"/>
                <a:stretch>
                  <a:fillRect l="-447" t="-565" r="-447" b="-1130"/>
                </a:stretch>
              </a:blipFill>
            </p:spPr>
            <p:txBody>
              <a:bodyPr/>
              <a:lstStyle/>
              <a:p>
                <a:r>
                  <a:rPr lang="en-US">
                    <a:noFill/>
                  </a:rPr>
                  <a:t> </a:t>
                </a:r>
              </a:p>
            </p:txBody>
          </p:sp>
        </mc:Fallback>
      </mc:AlternateContent>
      <p:sp>
        <p:nvSpPr>
          <p:cNvPr id="12" name="Right Brace 11"/>
          <p:cNvSpPr/>
          <p:nvPr/>
        </p:nvSpPr>
        <p:spPr>
          <a:xfrm>
            <a:off x="4188113" y="1797135"/>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4749324" y="1858070"/>
                <a:ext cx="4242275" cy="595419"/>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PV output and load demand </a:t>
                </a:r>
                <a14:m>
                  <m:oMath xmlns:m="http://schemas.openxmlformats.org/officeDocument/2006/math">
                    <m:r>
                      <a:rPr lang="en-US" sz="1400" b="0" i="1" smtClean="0">
                        <a:latin typeface="Cambria Math" panose="02040503050406030204" pitchFamily="18" charset="0"/>
                        <a:cs typeface="Times New Roman" panose="02020603050405020304" pitchFamily="18" charset="0"/>
                      </a:rPr>
                      <m:t>𝑃</m:t>
                    </m:r>
                    <m:r>
                      <a:rPr lang="en-US" sz="1400" b="0" i="1" smtClean="0">
                        <a:latin typeface="Cambria Math" panose="02040503050406030204" pitchFamily="18" charset="0"/>
                        <a:cs typeface="Times New Roman" panose="02020603050405020304" pitchFamily="18" charset="0"/>
                      </a:rPr>
                      <m:t>/</m:t>
                    </m:r>
                    <m:sSubSup>
                      <m:sSubSupPr>
                        <m:ctrlPr>
                          <a:rPr lang="en-US" sz="1400" b="0" i="1" smtClean="0">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up>
                        <m:r>
                          <a:rPr lang="en-US" sz="1400" b="0" i="1" smtClean="0">
                            <a:latin typeface="Cambria Math" panose="02040503050406030204" pitchFamily="18" charset="0"/>
                            <a:cs typeface="Times New Roman" panose="02020603050405020304" pitchFamily="18" charset="0"/>
                          </a:rPr>
                          <m:t>𝑃𝑉</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𝐷</m:t>
                        </m:r>
                      </m:sup>
                    </m:sSubSup>
                  </m:oMath>
                </a14:m>
                <a:r>
                  <a:rPr lang="en-US" sz="1400" dirty="0">
                    <a:latin typeface="Times New Roman" panose="02020603050405020304" pitchFamily="18" charset="0"/>
                    <a:cs typeface="Times New Roman" panose="02020603050405020304" pitchFamily="18" charset="0"/>
                  </a:rPr>
                  <a:t>can vary within the predicted lower and upper bound. </a:t>
                </a:r>
              </a:p>
            </p:txBody>
          </p:sp>
        </mc:Choice>
        <mc:Fallback xmlns="">
          <p:sp>
            <p:nvSpPr>
              <p:cNvPr id="13" name="TextBox 12"/>
              <p:cNvSpPr txBox="1">
                <a:spLocks noRot="1" noChangeAspect="1" noMove="1" noResize="1" noEditPoints="1" noAdjustHandles="1" noChangeArrowheads="1" noChangeShapeType="1" noTextEdit="1"/>
              </p:cNvSpPr>
              <p:nvPr/>
            </p:nvSpPr>
            <p:spPr>
              <a:xfrm>
                <a:off x="4749324" y="1858070"/>
                <a:ext cx="4242275" cy="595419"/>
              </a:xfrm>
              <a:prstGeom prst="rect">
                <a:avLst/>
              </a:prstGeom>
              <a:blipFill>
                <a:blip r:embed="rId3"/>
                <a:stretch>
                  <a:fillRect l="-431" b="-10309"/>
                </a:stretch>
              </a:blipFill>
            </p:spPr>
            <p:txBody>
              <a:bodyPr/>
              <a:lstStyle/>
              <a:p>
                <a:r>
                  <a:rPr lang="en-US">
                    <a:noFill/>
                  </a:rPr>
                  <a:t> </a:t>
                </a:r>
              </a:p>
            </p:txBody>
          </p:sp>
        </mc:Fallback>
      </mc:AlternateContent>
      <p:sp>
        <p:nvSpPr>
          <p:cNvPr id="15" name="Right Brace 14"/>
          <p:cNvSpPr/>
          <p:nvPr/>
        </p:nvSpPr>
        <p:spPr>
          <a:xfrm>
            <a:off x="4177206" y="3669644"/>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p:cNvSpPr txBox="1"/>
              <p:nvPr/>
            </p:nvSpPr>
            <p:spPr>
              <a:xfrm>
                <a:off x="4749324" y="3734554"/>
                <a:ext cx="4089875" cy="532646"/>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Substation voltage </a:t>
                </a:r>
                <a14:m>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𝑉</m:t>
                        </m:r>
                      </m:e>
                      <m:sub>
                        <m:r>
                          <a:rPr lang="en-US" sz="1400" b="0" i="1" smtClean="0">
                            <a:latin typeface="Cambria Math" panose="02040503050406030204" pitchFamily="18" charset="0"/>
                            <a:cs typeface="Times New Roman" panose="02020603050405020304" pitchFamily="18" charset="0"/>
                          </a:rPr>
                          <m:t>1,</m:t>
                        </m:r>
                        <m:r>
                          <a:rPr lang="en-US" sz="1400" b="0" i="1" smtClean="0">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with LTC position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1400" i="1">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a:t>
                </a:r>
              </a:p>
              <a:p>
                <a:pPr algn="just"/>
                <a:r>
                  <a:rPr lang="en-US" sz="1400" dirty="0">
                    <a:latin typeface="Times New Roman" panose="02020603050405020304" pitchFamily="18" charset="0"/>
                    <a:cs typeface="Times New Roman" panose="02020603050405020304" pitchFamily="18" charset="0"/>
                  </a:rPr>
                  <a:t> </a:t>
                </a:r>
              </a:p>
            </p:txBody>
          </p:sp>
        </mc:Choice>
        <mc:Fallback xmlns="">
          <p:sp>
            <p:nvSpPr>
              <p:cNvPr id="16" name="TextBox 15"/>
              <p:cNvSpPr txBox="1">
                <a:spLocks noRot="1" noChangeAspect="1" noMove="1" noResize="1" noEditPoints="1" noAdjustHandles="1" noChangeArrowheads="1" noChangeShapeType="1" noTextEdit="1"/>
              </p:cNvSpPr>
              <p:nvPr/>
            </p:nvSpPr>
            <p:spPr>
              <a:xfrm>
                <a:off x="4749324" y="3734554"/>
                <a:ext cx="4089875" cy="532646"/>
              </a:xfrm>
              <a:prstGeom prst="rect">
                <a:avLst/>
              </a:prstGeom>
              <a:blipFill>
                <a:blip r:embed="rId4"/>
                <a:stretch>
                  <a:fillRect l="-447" t="-2299"/>
                </a:stretch>
              </a:blipFill>
            </p:spPr>
            <p:txBody>
              <a:bodyPr/>
              <a:lstStyle/>
              <a:p>
                <a:r>
                  <a:rPr lang="en-US">
                    <a:noFill/>
                  </a:rPr>
                  <a:t> </a:t>
                </a:r>
              </a:p>
            </p:txBody>
          </p:sp>
        </mc:Fallback>
      </mc:AlternateContent>
      <p:sp>
        <p:nvSpPr>
          <p:cNvPr id="18" name="Right Brace 17"/>
          <p:cNvSpPr/>
          <p:nvPr/>
        </p:nvSpPr>
        <p:spPr>
          <a:xfrm>
            <a:off x="4177788" y="2700738"/>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4749324" y="2693823"/>
                <a:ext cx="4089875" cy="571375"/>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CB reactive power output </a:t>
                </a:r>
                <a14:m>
                  <m:oMath xmlns:m="http://schemas.openxmlformats.org/officeDocument/2006/math">
                    <m:sSubSup>
                      <m:sSubSupPr>
                        <m:ctrlPr>
                          <a:rPr lang="en-US" sz="1400" i="1" smtClean="0">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𝑄</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up>
                        <m:r>
                          <a:rPr lang="en-US" sz="1400" b="0" i="1" smtClean="0">
                            <a:latin typeface="Cambria Math" panose="02040503050406030204" pitchFamily="18" charset="0"/>
                            <a:cs typeface="Times New Roman" panose="02020603050405020304" pitchFamily="18" charset="0"/>
                          </a:rPr>
                          <m:t>𝐶𝐵</m:t>
                        </m:r>
                      </m:sup>
                    </m:sSubSup>
                  </m:oMath>
                </a14:m>
                <a:r>
                  <a:rPr lang="en-US" sz="1400" dirty="0">
                    <a:latin typeface="Times New Roman" panose="02020603050405020304" pitchFamily="18" charset="0"/>
                    <a:cs typeface="Times New Roman" panose="02020603050405020304" pitchFamily="18" charset="0"/>
                  </a:rPr>
                  <a:t> with on/off decision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1400" i="1">
                            <a:latin typeface="Cambria Math" panose="02040503050406030204" pitchFamily="18" charset="0"/>
                            <a:cs typeface="Times New Roman" panose="02020603050405020304" pitchFamily="18" charset="0"/>
                          </a:rPr>
                          <m:t>𝑖</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𝑗</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a:t>
                </a:r>
              </a:p>
            </p:txBody>
          </p:sp>
        </mc:Choice>
        <mc:Fallback xmlns="">
          <p:sp>
            <p:nvSpPr>
              <p:cNvPr id="19" name="TextBox 18"/>
              <p:cNvSpPr txBox="1">
                <a:spLocks noRot="1" noChangeAspect="1" noMove="1" noResize="1" noEditPoints="1" noAdjustHandles="1" noChangeArrowheads="1" noChangeShapeType="1" noTextEdit="1"/>
              </p:cNvSpPr>
              <p:nvPr/>
            </p:nvSpPr>
            <p:spPr>
              <a:xfrm>
                <a:off x="4749324" y="2693823"/>
                <a:ext cx="4089875" cy="571375"/>
              </a:xfrm>
              <a:prstGeom prst="rect">
                <a:avLst/>
              </a:prstGeom>
              <a:blipFill>
                <a:blip r:embed="rId5"/>
                <a:stretch>
                  <a:fillRect l="-447" r="-447" b="-6383"/>
                </a:stretch>
              </a:blipFill>
            </p:spPr>
            <p:txBody>
              <a:bodyPr/>
              <a:lstStyle/>
              <a:p>
                <a:r>
                  <a:rPr lang="en-US">
                    <a:noFill/>
                  </a:rPr>
                  <a:t> </a:t>
                </a:r>
              </a:p>
            </p:txBody>
          </p:sp>
        </mc:Fallback>
      </mc:AlternateContent>
      <p:pic>
        <p:nvPicPr>
          <p:cNvPr id="7" name="Picture 6"/>
          <p:cNvPicPr>
            <a:picLocks noChangeAspect="1"/>
          </p:cNvPicPr>
          <p:nvPr/>
        </p:nvPicPr>
        <p:blipFill>
          <a:blip r:embed="rId6"/>
          <a:stretch>
            <a:fillRect/>
          </a:stretch>
        </p:blipFill>
        <p:spPr>
          <a:xfrm>
            <a:off x="838200" y="741155"/>
            <a:ext cx="2428875" cy="638175"/>
          </a:xfrm>
          <a:prstGeom prst="rect">
            <a:avLst/>
          </a:prstGeom>
        </p:spPr>
      </p:pic>
      <p:pic>
        <p:nvPicPr>
          <p:cNvPr id="20" name="Picture 19"/>
          <p:cNvPicPr>
            <a:picLocks noChangeAspect="1"/>
          </p:cNvPicPr>
          <p:nvPr/>
        </p:nvPicPr>
        <p:blipFill>
          <a:blip r:embed="rId7"/>
          <a:stretch>
            <a:fillRect/>
          </a:stretch>
        </p:blipFill>
        <p:spPr>
          <a:xfrm>
            <a:off x="685800" y="1949301"/>
            <a:ext cx="3048000" cy="342900"/>
          </a:xfrm>
          <a:prstGeom prst="rect">
            <a:avLst/>
          </a:prstGeom>
        </p:spPr>
      </p:pic>
      <p:pic>
        <p:nvPicPr>
          <p:cNvPr id="21" name="Picture 20"/>
          <p:cNvPicPr>
            <a:picLocks noChangeAspect="1"/>
          </p:cNvPicPr>
          <p:nvPr/>
        </p:nvPicPr>
        <p:blipFill>
          <a:blip r:embed="rId8"/>
          <a:stretch>
            <a:fillRect/>
          </a:stretch>
        </p:blipFill>
        <p:spPr>
          <a:xfrm>
            <a:off x="971549" y="2817562"/>
            <a:ext cx="2162175" cy="476250"/>
          </a:xfrm>
          <a:prstGeom prst="rect">
            <a:avLst/>
          </a:prstGeom>
        </p:spPr>
      </p:pic>
      <p:pic>
        <p:nvPicPr>
          <p:cNvPr id="22" name="Picture 21"/>
          <p:cNvPicPr>
            <a:picLocks noChangeAspect="1"/>
          </p:cNvPicPr>
          <p:nvPr/>
        </p:nvPicPr>
        <p:blipFill>
          <a:blip r:embed="rId9"/>
          <a:stretch>
            <a:fillRect/>
          </a:stretch>
        </p:blipFill>
        <p:spPr>
          <a:xfrm>
            <a:off x="1181100" y="3824665"/>
            <a:ext cx="2057400" cy="352425"/>
          </a:xfrm>
          <a:prstGeom prst="rect">
            <a:avLst/>
          </a:prstGeom>
        </p:spPr>
      </p:pic>
      <p:pic>
        <p:nvPicPr>
          <p:cNvPr id="23" name="Picture 22"/>
          <p:cNvPicPr>
            <a:picLocks noChangeAspect="1"/>
          </p:cNvPicPr>
          <p:nvPr/>
        </p:nvPicPr>
        <p:blipFill>
          <a:blip r:embed="rId10"/>
          <a:stretch>
            <a:fillRect/>
          </a:stretch>
        </p:blipFill>
        <p:spPr>
          <a:xfrm>
            <a:off x="1309687" y="4718920"/>
            <a:ext cx="1800225" cy="276225"/>
          </a:xfrm>
          <a:prstGeom prst="rect">
            <a:avLst/>
          </a:prstGeom>
        </p:spPr>
      </p:pic>
      <p:sp>
        <p:nvSpPr>
          <p:cNvPr id="24" name="Right Brace 23"/>
          <p:cNvSpPr/>
          <p:nvPr/>
        </p:nvSpPr>
        <p:spPr>
          <a:xfrm>
            <a:off x="4188113" y="4658257"/>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p:cNvSpPr txBox="1"/>
              <p:nvPr/>
            </p:nvSpPr>
            <p:spPr>
              <a:xfrm>
                <a:off x="4749324" y="4656011"/>
                <a:ext cx="4089875" cy="532646"/>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voltage magnitude of each node </a:t>
                </a:r>
                <a14:m>
                  <m:oMath xmlns:m="http://schemas.openxmlformats.org/officeDocument/2006/math">
                    <m:sSub>
                      <m:sSubPr>
                        <m:ctrlPr>
                          <a:rPr lang="en-US" sz="1400" i="1">
                            <a:latin typeface="Cambria Math" panose="02040503050406030204" pitchFamily="18" charset="0"/>
                            <a:cs typeface="Times New Roman" panose="02020603050405020304" pitchFamily="18" charset="0"/>
                          </a:rPr>
                        </m:ctrlPr>
                      </m:sSubPr>
                      <m:e>
                        <m:r>
                          <a:rPr lang="en-US" sz="1400" i="1">
                            <a:latin typeface="Cambria Math" panose="02040503050406030204" pitchFamily="18" charset="0"/>
                            <a:cs typeface="Times New Roman" panose="02020603050405020304" pitchFamily="18" charset="0"/>
                          </a:rPr>
                          <m:t>𝑉</m:t>
                        </m:r>
                      </m:e>
                      <m:sub>
                        <m:r>
                          <a:rPr lang="en-US" sz="1400" b="0" i="1" smtClean="0">
                            <a:latin typeface="Cambria Math" panose="02040503050406030204" pitchFamily="18" charset="0"/>
                            <a:cs typeface="Times New Roman" panose="02020603050405020304" pitchFamily="18" charset="0"/>
                          </a:rPr>
                          <m:t>𝑖</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must be kept within the allowed deviation range.  </a:t>
                </a:r>
              </a:p>
            </p:txBody>
          </p:sp>
        </mc:Choice>
        <mc:Fallback xmlns="">
          <p:sp>
            <p:nvSpPr>
              <p:cNvPr id="25" name="TextBox 24"/>
              <p:cNvSpPr txBox="1">
                <a:spLocks noRot="1" noChangeAspect="1" noMove="1" noResize="1" noEditPoints="1" noAdjustHandles="1" noChangeArrowheads="1" noChangeShapeType="1" noTextEdit="1"/>
              </p:cNvSpPr>
              <p:nvPr/>
            </p:nvSpPr>
            <p:spPr>
              <a:xfrm>
                <a:off x="4749324" y="4656011"/>
                <a:ext cx="4089875" cy="532646"/>
              </a:xfrm>
              <a:prstGeom prst="rect">
                <a:avLst/>
              </a:prstGeom>
              <a:blipFill>
                <a:blip r:embed="rId11"/>
                <a:stretch>
                  <a:fillRect l="-447" t="-2299" r="-447" b="-11494"/>
                </a:stretch>
              </a:blipFill>
            </p:spPr>
            <p:txBody>
              <a:bodyPr/>
              <a:lstStyle/>
              <a:p>
                <a:r>
                  <a:rPr lang="en-US">
                    <a:noFill/>
                  </a:rPr>
                  <a:t> </a:t>
                </a:r>
              </a:p>
            </p:txBody>
          </p:sp>
        </mc:Fallback>
      </mc:AlternateContent>
      <p:sp>
        <p:nvSpPr>
          <p:cNvPr id="26" name="Rectangle 25"/>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2813632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Math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ight Brace 8"/>
          <p:cNvSpPr/>
          <p:nvPr/>
        </p:nvSpPr>
        <p:spPr>
          <a:xfrm>
            <a:off x="4157715" y="948330"/>
            <a:ext cx="318594" cy="337881"/>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749324" y="862737"/>
                <a:ext cx="4089875" cy="532646"/>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active power flow </a:t>
                </a:r>
                <a14:m>
                  <m:oMath xmlns:m="http://schemas.openxmlformats.org/officeDocument/2006/math">
                    <m:sSub>
                      <m:sSubPr>
                        <m:ctrlPr>
                          <a:rPr lang="en-US" sz="1400" i="1" smtClean="0">
                            <a:latin typeface="Cambria Math" panose="02040503050406030204" pitchFamily="18" charset="0"/>
                            <a:cs typeface="Times New Roman" panose="02020603050405020304" pitchFamily="18" charset="0"/>
                          </a:rPr>
                        </m:ctrlPr>
                      </m:sSubPr>
                      <m:e>
                        <m:r>
                          <a:rPr lang="en-US" sz="1400" b="0" i="1" smtClean="0">
                            <a:latin typeface="Cambria Math" panose="02040503050406030204" pitchFamily="18" charset="0"/>
                            <a:cs typeface="Times New Roman" panose="02020603050405020304" pitchFamily="18" charset="0"/>
                          </a:rPr>
                          <m:t>𝑃</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𝑡</m:t>
                        </m:r>
                      </m:sub>
                    </m:sSub>
                  </m:oMath>
                </a14:m>
                <a:r>
                  <a:rPr lang="en-US" sz="1400" dirty="0">
                    <a:latin typeface="Times New Roman" panose="02020603050405020304" pitchFamily="18" charset="0"/>
                    <a:cs typeface="Times New Roman" panose="02020603050405020304" pitchFamily="18" charset="0"/>
                  </a:rPr>
                  <a:t> is limited with the line capacity.  </a:t>
                </a:r>
              </a:p>
            </p:txBody>
          </p:sp>
        </mc:Choice>
        <mc:Fallback xmlns="">
          <p:sp>
            <p:nvSpPr>
              <p:cNvPr id="10" name="TextBox 9"/>
              <p:cNvSpPr txBox="1">
                <a:spLocks noRot="1" noChangeAspect="1" noMove="1" noResize="1" noEditPoints="1" noAdjustHandles="1" noChangeArrowheads="1" noChangeShapeType="1" noTextEdit="1"/>
              </p:cNvSpPr>
              <p:nvPr/>
            </p:nvSpPr>
            <p:spPr>
              <a:xfrm>
                <a:off x="4749324" y="862737"/>
                <a:ext cx="4089875" cy="532646"/>
              </a:xfrm>
              <a:prstGeom prst="rect">
                <a:avLst/>
              </a:prstGeom>
              <a:blipFill>
                <a:blip r:embed="rId2"/>
                <a:stretch>
                  <a:fillRect l="-447" t="-2299" r="-447" b="-11494"/>
                </a:stretch>
              </a:blipFill>
            </p:spPr>
            <p:txBody>
              <a:bodyPr/>
              <a:lstStyle/>
              <a:p>
                <a:r>
                  <a:rPr lang="en-US">
                    <a:noFill/>
                  </a:rPr>
                  <a:t> </a:t>
                </a:r>
              </a:p>
            </p:txBody>
          </p:sp>
        </mc:Fallback>
      </mc:AlternateContent>
      <p:sp>
        <p:nvSpPr>
          <p:cNvPr id="12" name="Right Brace 11"/>
          <p:cNvSpPr/>
          <p:nvPr/>
        </p:nvSpPr>
        <p:spPr>
          <a:xfrm>
            <a:off x="4180953" y="1679663"/>
            <a:ext cx="318594" cy="941546"/>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a:xfrm>
            <a:off x="4749324" y="1623160"/>
            <a:ext cx="4242275" cy="954107"/>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Fully linearized </a:t>
            </a:r>
            <a:r>
              <a:rPr lang="en-US" sz="1400" dirty="0" err="1">
                <a:latin typeface="Times New Roman" panose="02020603050405020304" pitchFamily="18" charset="0"/>
                <a:cs typeface="Times New Roman" panose="02020603050405020304" pitchFamily="18" charset="0"/>
              </a:rPr>
              <a:t>Dist</a:t>
            </a:r>
            <a:r>
              <a:rPr lang="en-US" sz="1400" dirty="0">
                <a:latin typeface="Times New Roman" panose="02020603050405020304" pitchFamily="18" charset="0"/>
                <a:cs typeface="Times New Roman" panose="02020603050405020304" pitchFamily="18" charset="0"/>
              </a:rPr>
              <a:t>-Flow model (will be introduced in the future): </a:t>
            </a:r>
          </a:p>
          <a:p>
            <a:pPr algn="l"/>
            <a:r>
              <a:rPr lang="en-US" sz="1400" dirty="0">
                <a:latin typeface="Times New Roman" panose="02020603050405020304" pitchFamily="18" charset="0"/>
                <a:cs typeface="Times New Roman" panose="02020603050405020304" pitchFamily="18" charset="0"/>
              </a:rPr>
              <a:t>Active, reactive power flow and voltage relationships for two neighboring buses.</a:t>
            </a:r>
          </a:p>
        </p:txBody>
      </p:sp>
      <p:sp>
        <p:nvSpPr>
          <p:cNvPr id="15" name="Right Brace 14"/>
          <p:cNvSpPr/>
          <p:nvPr/>
        </p:nvSpPr>
        <p:spPr>
          <a:xfrm>
            <a:off x="4192386" y="3970316"/>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4758581" y="4110049"/>
            <a:ext cx="4089875" cy="532646"/>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Divide the complex power flow into pieces. </a:t>
            </a:r>
          </a:p>
          <a:p>
            <a:pPr algn="just"/>
            <a:r>
              <a:rPr lang="en-US" sz="1400" dirty="0">
                <a:latin typeface="Times New Roman" panose="02020603050405020304" pitchFamily="18" charset="0"/>
                <a:cs typeface="Times New Roman" panose="02020603050405020304" pitchFamily="18" charset="0"/>
              </a:rPr>
              <a:t> </a:t>
            </a:r>
          </a:p>
        </p:txBody>
      </p:sp>
      <p:sp>
        <p:nvSpPr>
          <p:cNvPr id="18" name="Right Brace 17"/>
          <p:cNvSpPr/>
          <p:nvPr/>
        </p:nvSpPr>
        <p:spPr>
          <a:xfrm>
            <a:off x="4207341" y="2911261"/>
            <a:ext cx="318594" cy="572825"/>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4758582" y="3047085"/>
            <a:ext cx="4089875" cy="30777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Linear calculation for the complex power losses. </a:t>
            </a:r>
          </a:p>
        </p:txBody>
      </p:sp>
      <p:pic>
        <p:nvPicPr>
          <p:cNvPr id="6" name="Picture 5"/>
          <p:cNvPicPr>
            <a:picLocks noChangeAspect="1"/>
          </p:cNvPicPr>
          <p:nvPr/>
        </p:nvPicPr>
        <p:blipFill>
          <a:blip r:embed="rId3"/>
          <a:stretch>
            <a:fillRect/>
          </a:stretch>
        </p:blipFill>
        <p:spPr>
          <a:xfrm>
            <a:off x="812122" y="986185"/>
            <a:ext cx="2171700" cy="285750"/>
          </a:xfrm>
          <a:prstGeom prst="rect">
            <a:avLst/>
          </a:prstGeom>
        </p:spPr>
      </p:pic>
      <p:pic>
        <p:nvPicPr>
          <p:cNvPr id="8" name="Picture 7"/>
          <p:cNvPicPr>
            <a:picLocks noChangeAspect="1"/>
          </p:cNvPicPr>
          <p:nvPr/>
        </p:nvPicPr>
        <p:blipFill>
          <a:blip r:embed="rId4"/>
          <a:stretch>
            <a:fillRect/>
          </a:stretch>
        </p:blipFill>
        <p:spPr>
          <a:xfrm>
            <a:off x="357240" y="1610150"/>
            <a:ext cx="3800475" cy="1095375"/>
          </a:xfrm>
          <a:prstGeom prst="rect">
            <a:avLst/>
          </a:prstGeom>
        </p:spPr>
      </p:pic>
      <p:pic>
        <p:nvPicPr>
          <p:cNvPr id="11" name="Picture 10"/>
          <p:cNvPicPr>
            <a:picLocks noChangeAspect="1"/>
          </p:cNvPicPr>
          <p:nvPr/>
        </p:nvPicPr>
        <p:blipFill>
          <a:blip r:embed="rId5"/>
          <a:stretch>
            <a:fillRect/>
          </a:stretch>
        </p:blipFill>
        <p:spPr>
          <a:xfrm>
            <a:off x="225494" y="2803912"/>
            <a:ext cx="3724275" cy="952500"/>
          </a:xfrm>
          <a:prstGeom prst="rect">
            <a:avLst/>
          </a:prstGeom>
        </p:spPr>
      </p:pic>
      <p:pic>
        <p:nvPicPr>
          <p:cNvPr id="14" name="Picture 13"/>
          <p:cNvPicPr>
            <a:picLocks noChangeAspect="1"/>
          </p:cNvPicPr>
          <p:nvPr/>
        </p:nvPicPr>
        <p:blipFill>
          <a:blip r:embed="rId6"/>
          <a:stretch>
            <a:fillRect/>
          </a:stretch>
        </p:blipFill>
        <p:spPr>
          <a:xfrm>
            <a:off x="332757" y="4024312"/>
            <a:ext cx="3590925" cy="485775"/>
          </a:xfrm>
          <a:prstGeom prst="rect">
            <a:avLst/>
          </a:prstGeom>
        </p:spPr>
      </p:pic>
      <p:sp>
        <p:nvSpPr>
          <p:cNvPr id="20" name="Rectangle 19"/>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4001218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Math Formulation</a:t>
            </a:r>
          </a:p>
        </p:txBody>
      </p:sp>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Right Brace 8"/>
          <p:cNvSpPr/>
          <p:nvPr/>
        </p:nvSpPr>
        <p:spPr>
          <a:xfrm>
            <a:off x="4157715" y="948330"/>
            <a:ext cx="318594" cy="1085228"/>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4673125" y="880251"/>
                <a:ext cx="4089875" cy="1186222"/>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Each piecewise power flow variable can vary only within its corresponding interval. </a:t>
                </a:r>
              </a:p>
              <a:p>
                <a:pPr algn="just"/>
                <a14:m>
                  <m:oMath xmlns:m="http://schemas.openxmlformats.org/officeDocument/2006/math">
                    <m:sSubSup>
                      <m:sSubSupPr>
                        <m:ctrlPr>
                          <a:rPr lang="en-US" sz="1400" i="1" smtClean="0">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𝑃</m:t>
                        </m:r>
                      </m:e>
                      <m:sub>
                        <m:r>
                          <a:rPr lang="en-US" sz="1400" b="0" i="1" smtClean="0">
                            <a:latin typeface="Cambria Math" panose="02040503050406030204" pitchFamily="18" charset="0"/>
                            <a:cs typeface="Times New Roman" panose="02020603050405020304" pitchFamily="18" charset="0"/>
                          </a:rPr>
                          <m:t>𝑖</m:t>
                        </m:r>
                        <m:r>
                          <a:rPr lang="en-US" sz="1400" b="0" i="1" smtClean="0">
                            <a:latin typeface="Cambria Math" panose="02040503050406030204" pitchFamily="18" charset="0"/>
                            <a:cs typeface="Times New Roman" panose="02020603050405020304" pitchFamily="18" charset="0"/>
                          </a:rPr>
                          <m:t>,</m:t>
                        </m:r>
                        <m:r>
                          <a:rPr lang="en-US" sz="1400" b="0" i="1" smtClean="0">
                            <a:latin typeface="Cambria Math" panose="02040503050406030204" pitchFamily="18" charset="0"/>
                            <a:cs typeface="Times New Roman" panose="02020603050405020304" pitchFamily="18" charset="0"/>
                          </a:rPr>
                          <m:t>𝑘</m:t>
                        </m:r>
                      </m:sub>
                      <m:sup>
                        <m:r>
                          <a:rPr lang="en-US" sz="1400" b="0" i="1" smtClean="0">
                            <a:latin typeface="Cambria Math" panose="02040503050406030204" pitchFamily="18" charset="0"/>
                            <a:cs typeface="Times New Roman" panose="02020603050405020304" pitchFamily="18" charset="0"/>
                          </a:rPr>
                          <m:t>∗</m:t>
                        </m:r>
                      </m:sup>
                    </m:sSubSup>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sSubSup>
                      <m:sSubSupPr>
                        <m:ctrlPr>
                          <a:rPr lang="en-US" sz="1400" i="1">
                            <a:latin typeface="Cambria Math" panose="02040503050406030204" pitchFamily="18" charset="0"/>
                            <a:cs typeface="Times New Roman" panose="02020603050405020304" pitchFamily="18" charset="0"/>
                          </a:rPr>
                        </m:ctrlPr>
                      </m:sSubSupPr>
                      <m:e>
                        <m:r>
                          <a:rPr lang="en-US" sz="1400" b="0" i="1" smtClean="0">
                            <a:latin typeface="Cambria Math" panose="02040503050406030204" pitchFamily="18" charset="0"/>
                            <a:cs typeface="Times New Roman" panose="02020603050405020304" pitchFamily="18" charset="0"/>
                          </a:rPr>
                          <m:t>𝑄</m:t>
                        </m:r>
                      </m:e>
                      <m:sub>
                        <m:r>
                          <a:rPr lang="en-US" sz="1400" i="1">
                            <a:latin typeface="Cambria Math" panose="02040503050406030204" pitchFamily="18" charset="0"/>
                            <a:cs typeface="Times New Roman" panose="02020603050405020304" pitchFamily="18" charset="0"/>
                          </a:rPr>
                          <m:t>𝑖</m:t>
                        </m:r>
                        <m:r>
                          <a:rPr lang="en-US" sz="1400" i="1">
                            <a:latin typeface="Cambria Math" panose="02040503050406030204" pitchFamily="18" charset="0"/>
                            <a:cs typeface="Times New Roman" panose="02020603050405020304" pitchFamily="18" charset="0"/>
                          </a:rPr>
                          <m:t>,</m:t>
                        </m:r>
                        <m:r>
                          <a:rPr lang="en-US" sz="1400" i="1">
                            <a:latin typeface="Cambria Math" panose="02040503050406030204" pitchFamily="18" charset="0"/>
                            <a:cs typeface="Times New Roman" panose="02020603050405020304" pitchFamily="18" charset="0"/>
                          </a:rPr>
                          <m:t>𝑘</m:t>
                        </m:r>
                      </m:sub>
                      <m:sup>
                        <m:r>
                          <a:rPr lang="en-US" sz="1400" i="1">
                            <a:latin typeface="Cambria Math" panose="02040503050406030204" pitchFamily="18" charset="0"/>
                            <a:cs typeface="Times New Roman" panose="02020603050405020304" pitchFamily="18" charset="0"/>
                          </a:rPr>
                          <m:t>∗</m:t>
                        </m:r>
                      </m:sup>
                    </m:sSubSup>
                  </m:oMath>
                </a14:m>
                <a:r>
                  <a:rPr lang="en-US" sz="1400" dirty="0">
                    <a:latin typeface="Times New Roman" panose="02020603050405020304" pitchFamily="18" charset="0"/>
                    <a:cs typeface="Times New Roman" panose="02020603050405020304" pitchFamily="18" charset="0"/>
                  </a:rPr>
                  <a:t> are the negative piecewise power flow variable and they are utilized to calculate the power loss when the power flow is in the reverse direction. </a:t>
                </a:r>
              </a:p>
            </p:txBody>
          </p:sp>
        </mc:Choice>
        <mc:Fallback xmlns="">
          <p:sp>
            <p:nvSpPr>
              <p:cNvPr id="10" name="TextBox 9"/>
              <p:cNvSpPr txBox="1">
                <a:spLocks noRot="1" noChangeAspect="1" noMove="1" noResize="1" noEditPoints="1" noAdjustHandles="1" noChangeArrowheads="1" noChangeShapeType="1" noTextEdit="1"/>
              </p:cNvSpPr>
              <p:nvPr/>
            </p:nvSpPr>
            <p:spPr>
              <a:xfrm>
                <a:off x="4673125" y="880251"/>
                <a:ext cx="4089875" cy="1186222"/>
              </a:xfrm>
              <a:prstGeom prst="rect">
                <a:avLst/>
              </a:prstGeom>
              <a:blipFill>
                <a:blip r:embed="rId2"/>
                <a:stretch>
                  <a:fillRect l="-447" t="-513" r="-447" b="-4615"/>
                </a:stretch>
              </a:blipFill>
            </p:spPr>
            <p:txBody>
              <a:bodyPr/>
              <a:lstStyle/>
              <a:p>
                <a:r>
                  <a:rPr lang="en-US">
                    <a:noFill/>
                  </a:rPr>
                  <a:t> </a:t>
                </a:r>
              </a:p>
            </p:txBody>
          </p:sp>
        </mc:Fallback>
      </mc:AlternateContent>
      <p:sp>
        <p:nvSpPr>
          <p:cNvPr id="12" name="Right Brace 11"/>
          <p:cNvSpPr/>
          <p:nvPr/>
        </p:nvSpPr>
        <p:spPr>
          <a:xfrm>
            <a:off x="4180953" y="2571102"/>
            <a:ext cx="318594" cy="2534297"/>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a:xfrm>
            <a:off x="4673125" y="3644173"/>
            <a:ext cx="4242275" cy="307777"/>
          </a:xfrm>
          <a:prstGeom prst="rect">
            <a:avLst/>
          </a:prstGeom>
          <a:noFill/>
        </p:spPr>
        <p:txBody>
          <a:bodyPr wrap="square" rtlCol="0">
            <a:spAutoFit/>
          </a:bodyPr>
          <a:lstStyle/>
          <a:p>
            <a:pPr algn="l"/>
            <a:r>
              <a:rPr lang="en-US" sz="1400" dirty="0">
                <a:latin typeface="Times New Roman" panose="02020603050405020304" pitchFamily="18" charset="0"/>
                <a:cs typeface="Times New Roman" panose="02020603050405020304" pitchFamily="18" charset="0"/>
              </a:rPr>
              <a:t>The calculation of all the linear equation slopes. </a:t>
            </a:r>
          </a:p>
        </p:txBody>
      </p:sp>
      <p:pic>
        <p:nvPicPr>
          <p:cNvPr id="7" name="Picture 6"/>
          <p:cNvPicPr>
            <a:picLocks noChangeAspect="1"/>
          </p:cNvPicPr>
          <p:nvPr/>
        </p:nvPicPr>
        <p:blipFill>
          <a:blip r:embed="rId3"/>
          <a:stretch>
            <a:fillRect/>
          </a:stretch>
        </p:blipFill>
        <p:spPr>
          <a:xfrm>
            <a:off x="609600" y="757208"/>
            <a:ext cx="2800350" cy="1276350"/>
          </a:xfrm>
          <a:prstGeom prst="rect">
            <a:avLst/>
          </a:prstGeom>
        </p:spPr>
      </p:pic>
      <p:pic>
        <p:nvPicPr>
          <p:cNvPr id="17" name="Picture 16"/>
          <p:cNvPicPr>
            <a:picLocks noChangeAspect="1"/>
          </p:cNvPicPr>
          <p:nvPr/>
        </p:nvPicPr>
        <p:blipFill>
          <a:blip r:embed="rId4"/>
          <a:stretch>
            <a:fillRect/>
          </a:stretch>
        </p:blipFill>
        <p:spPr>
          <a:xfrm>
            <a:off x="641647" y="2338911"/>
            <a:ext cx="2886075" cy="2990850"/>
          </a:xfrm>
          <a:prstGeom prst="rect">
            <a:avLst/>
          </a:prstGeom>
        </p:spPr>
      </p:pic>
      <p:sp>
        <p:nvSpPr>
          <p:cNvPr id="14" name="Rectangle 13"/>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16041311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Robust Optimization </a:t>
            </a:r>
          </a:p>
        </p:txBody>
      </p:sp>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152400" y="789509"/>
            <a:ext cx="8839200" cy="4401205"/>
          </a:xfrm>
          <a:prstGeom prst="rect">
            <a:avLst/>
          </a:prstGeom>
        </p:spPr>
        <p:txBody>
          <a:bodyPr wrap="square">
            <a:spAutoFit/>
          </a:bodyPr>
          <a:lstStyle/>
          <a:p>
            <a:pPr algn="just"/>
            <a:r>
              <a:rPr lang="en-US" sz="2000" dirty="0"/>
              <a:t>The robust optimization (RO) first searches for the worst case of uncertainty realization then optimizes the objective under the worst case.</a:t>
            </a:r>
          </a:p>
          <a:p>
            <a:pPr algn="just"/>
            <a:endParaRPr lang="en-US" sz="2000" dirty="0"/>
          </a:p>
          <a:p>
            <a:pPr algn="just"/>
            <a:r>
              <a:rPr lang="en-US" sz="2000" dirty="0"/>
              <a:t>Compared to the conventional stochastic optimization, the RO has three major advantages:</a:t>
            </a:r>
          </a:p>
          <a:p>
            <a:pPr marL="342900" indent="-342900" algn="just">
              <a:buFont typeface="Arial" panose="020B0604020202020204" pitchFamily="34" charset="0"/>
              <a:buChar char="•"/>
            </a:pPr>
            <a:r>
              <a:rPr lang="en-US" sz="2000" dirty="0"/>
              <a:t>It does not need a probability distribution function or scenario-based data to model the uncertainty.</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It achieves a robust solution according to the worst case instead of a solution based on the optimal expectation.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RO can achieve high computational efficiency, since it utilizes uncertainty sets to model uncertainties instead of a large number of scenarios which are utilized in stochastic optimization. </a:t>
            </a:r>
          </a:p>
        </p:txBody>
      </p:sp>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2700256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Robust Optimization </a:t>
            </a:r>
          </a:p>
        </p:txBody>
      </p:sp>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158097" y="633788"/>
            <a:ext cx="8839200" cy="707886"/>
          </a:xfrm>
          <a:prstGeom prst="rect">
            <a:avLst/>
          </a:prstGeom>
        </p:spPr>
        <p:txBody>
          <a:bodyPr wrap="square">
            <a:spAutoFit/>
          </a:bodyPr>
          <a:lstStyle/>
          <a:p>
            <a:pPr algn="just"/>
            <a:r>
              <a:rPr lang="en-US" sz="2000" dirty="0"/>
              <a:t>The RO model for the proposed TRI-VVC strategy can be formulated in the following compact matrix form</a:t>
            </a:r>
          </a:p>
        </p:txBody>
      </p:sp>
      <p:pic>
        <p:nvPicPr>
          <p:cNvPr id="9" name="Picture 8"/>
          <p:cNvPicPr>
            <a:picLocks noChangeAspect="1"/>
          </p:cNvPicPr>
          <p:nvPr/>
        </p:nvPicPr>
        <p:blipFill>
          <a:blip r:embed="rId2"/>
          <a:stretch>
            <a:fillRect/>
          </a:stretch>
        </p:blipFill>
        <p:spPr>
          <a:xfrm>
            <a:off x="1583999" y="1399285"/>
            <a:ext cx="1981200" cy="1574800"/>
          </a:xfrm>
          <a:prstGeom prst="rect">
            <a:avLst/>
          </a:prstGeom>
        </p:spPr>
      </p:pic>
      <p:sp>
        <p:nvSpPr>
          <p:cNvPr id="14" name="Right Brace 13"/>
          <p:cNvSpPr/>
          <p:nvPr/>
        </p:nvSpPr>
        <p:spPr>
          <a:xfrm>
            <a:off x="4114800" y="1582686"/>
            <a:ext cx="304800" cy="993306"/>
          </a:xfrm>
          <a:prstGeom prst="rightBrace">
            <a:avLst/>
          </a:prstGeom>
          <a:ln w="19050">
            <a:solidFill>
              <a:srgbClr val="01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TextBox 14"/>
          <p:cNvSpPr txBox="1"/>
          <p:nvPr/>
        </p:nvSpPr>
        <p:spPr>
          <a:xfrm>
            <a:off x="4782618" y="1925450"/>
            <a:ext cx="4621495" cy="30777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constraints will be grouped into different forms. </a:t>
            </a:r>
          </a:p>
        </p:txBody>
      </p:sp>
      <p:pic>
        <p:nvPicPr>
          <p:cNvPr id="16" name="Picture 15"/>
          <p:cNvPicPr>
            <a:picLocks noChangeAspect="1"/>
          </p:cNvPicPr>
          <p:nvPr/>
        </p:nvPicPr>
        <p:blipFill>
          <a:blip r:embed="rId3"/>
          <a:stretch>
            <a:fillRect/>
          </a:stretch>
        </p:blipFill>
        <p:spPr>
          <a:xfrm>
            <a:off x="913688" y="3107046"/>
            <a:ext cx="2209800" cy="640522"/>
          </a:xfrm>
          <a:prstGeom prst="rect">
            <a:avLst/>
          </a:prstGeom>
        </p:spPr>
      </p:pic>
      <p:sp>
        <p:nvSpPr>
          <p:cNvPr id="17" name="Right Arrow 16"/>
          <p:cNvSpPr/>
          <p:nvPr/>
        </p:nvSpPr>
        <p:spPr bwMode="auto">
          <a:xfrm>
            <a:off x="3699617" y="3184991"/>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8" name="Picture 17"/>
          <p:cNvPicPr>
            <a:picLocks noChangeAspect="1"/>
          </p:cNvPicPr>
          <p:nvPr/>
        </p:nvPicPr>
        <p:blipFill>
          <a:blip r:embed="rId4"/>
          <a:stretch>
            <a:fillRect/>
          </a:stretch>
        </p:blipFill>
        <p:spPr>
          <a:xfrm>
            <a:off x="5376017" y="3151082"/>
            <a:ext cx="3086100" cy="552450"/>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58097" y="3786533"/>
                <a:ext cx="8839200" cy="1759264"/>
              </a:xfrm>
              <a:prstGeom prst="rect">
                <a:avLst/>
              </a:prstGeom>
            </p:spPr>
            <p:txBody>
              <a:bodyPr wrap="square">
                <a:spAutoFit/>
              </a:bodyPr>
              <a:lstStyle/>
              <a:p>
                <a:pPr marL="342900" indent="-342900" algn="just">
                  <a:buFont typeface="Arial" panose="020B0604020202020204" pitchFamily="34" charset="0"/>
                  <a:buChar char="•"/>
                </a:pPr>
                <a:r>
                  <a:rPr lang="en-US" sz="1800" dirty="0"/>
                  <a:t>The CBs status </a:t>
                </a:r>
                <a14:m>
                  <m:oMath xmlns:m="http://schemas.openxmlformats.org/officeDocument/2006/math">
                    <m:r>
                      <a:rPr lang="en-US" sz="1800" i="1" smtClean="0">
                        <a:latin typeface="Cambria Math" panose="02040503050406030204" pitchFamily="18" charset="0"/>
                        <a:ea typeface="Cambria Math" panose="02040503050406030204" pitchFamily="18" charset="0"/>
                      </a:rPr>
                      <m:t>𝛼</m:t>
                    </m:r>
                  </m:oMath>
                </a14:m>
                <a:r>
                  <a:rPr lang="en-US" sz="1800" dirty="0"/>
                  <a:t> and the LTC position </a:t>
                </a:r>
                <a14:m>
                  <m:oMath xmlns:m="http://schemas.openxmlformats.org/officeDocument/2006/math">
                    <m:r>
                      <a:rPr lang="en-US" sz="1800" i="1" smtClean="0">
                        <a:latin typeface="Cambria Math" panose="02040503050406030204" pitchFamily="18" charset="0"/>
                        <a:ea typeface="Cambria Math" panose="02040503050406030204" pitchFamily="18" charset="0"/>
                      </a:rPr>
                      <m:t>𝛽</m:t>
                    </m:r>
                  </m:oMath>
                </a14:m>
                <a:r>
                  <a:rPr lang="en-US" sz="1800" dirty="0"/>
                  <a:t> are the first stage decision variable which are “here-and-now” decision variable. </a:t>
                </a:r>
              </a:p>
              <a:p>
                <a:pPr marL="342900" indent="-342900" algn="just">
                  <a:buFont typeface="Arial" panose="020B0604020202020204" pitchFamily="34" charset="0"/>
                  <a:buChar char="•"/>
                </a:pPr>
                <a:r>
                  <a:rPr lang="en-US" sz="1800" dirty="0"/>
                  <a:t>The inverter output </a:t>
                </a:r>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𝑄</m:t>
                        </m:r>
                      </m:e>
                      <m:sup>
                        <m:r>
                          <a:rPr lang="en-US" sz="1800" b="0" i="1" smtClean="0">
                            <a:latin typeface="Cambria Math" panose="02040503050406030204" pitchFamily="18" charset="0"/>
                          </a:rPr>
                          <m:t>𝑙𝑟</m:t>
                        </m:r>
                      </m:sup>
                    </m:sSup>
                  </m:oMath>
                </a14:m>
                <a:r>
                  <a:rPr lang="en-US" sz="1800" dirty="0"/>
                  <a:t> is the “wait-and-see” decision variable of the second stage. </a:t>
                </a:r>
              </a:p>
              <a:p>
                <a:pPr marL="342900" indent="-342900" algn="just">
                  <a:buFont typeface="Arial" panose="020B0604020202020204" pitchFamily="34" charset="0"/>
                  <a:buChar char="•"/>
                </a:pPr>
                <a:r>
                  <a:rPr lang="en-US" sz="1800" dirty="0"/>
                  <a:t>The maximization in this “min-max-min” form is to search for the worst case of the uncertainty where the largest energy loss would occur, i.e., the uncertainty variables are optimized to some certain values leading to the highest energy loss. </a:t>
                </a:r>
              </a:p>
            </p:txBody>
          </p:sp>
        </mc:Choice>
        <mc:Fallback xmlns="">
          <p:sp>
            <p:nvSpPr>
              <p:cNvPr id="19" name="Rectangle 18"/>
              <p:cNvSpPr>
                <a:spLocks noRot="1" noChangeAspect="1" noMove="1" noResize="1" noEditPoints="1" noAdjustHandles="1" noChangeArrowheads="1" noChangeShapeType="1" noTextEdit="1"/>
              </p:cNvSpPr>
              <p:nvPr/>
            </p:nvSpPr>
            <p:spPr>
              <a:xfrm>
                <a:off x="158097" y="3786533"/>
                <a:ext cx="8839200" cy="1759264"/>
              </a:xfrm>
              <a:prstGeom prst="rect">
                <a:avLst/>
              </a:prstGeom>
              <a:blipFill>
                <a:blip r:embed="rId5"/>
                <a:stretch>
                  <a:fillRect l="-483" t="-1730" r="-552" b="-4498"/>
                </a:stretch>
              </a:blipFill>
            </p:spPr>
            <p:txBody>
              <a:bodyPr/>
              <a:lstStyle/>
              <a:p>
                <a:r>
                  <a:rPr lang="en-US">
                    <a:noFill/>
                  </a:rPr>
                  <a:t> </a:t>
                </a:r>
              </a:p>
            </p:txBody>
          </p:sp>
        </mc:Fallback>
      </mc:AlternateContent>
      <p:sp>
        <p:nvSpPr>
          <p:cNvPr id="20" name="Rectangle 19"/>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3434458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10" name="Rectangle 9"/>
              <p:cNvSpPr/>
              <p:nvPr/>
            </p:nvSpPr>
            <p:spPr>
              <a:xfrm>
                <a:off x="152400" y="656869"/>
                <a:ext cx="8839200" cy="5255028"/>
              </a:xfrm>
              <a:prstGeom prst="rect">
                <a:avLst/>
              </a:prstGeom>
            </p:spPr>
            <p:txBody>
              <a:bodyPr wrap="square">
                <a:spAutoFit/>
              </a:bodyPr>
              <a:lstStyle/>
              <a:p>
                <a:pPr algn="just"/>
                <a:r>
                  <a:rPr lang="en-US" dirty="0"/>
                  <a:t>In this paper, a balanced three-phase 33-bus radial distribution network with CBs, an OLTC and PVs installed is used in the case study.</a:t>
                </a:r>
              </a:p>
              <a:p>
                <a:pPr marL="342900" indent="-342900" algn="just">
                  <a:buFont typeface="Arial" panose="020B0604020202020204" pitchFamily="34" charset="0"/>
                  <a:buChar char="•"/>
                </a:pPr>
                <a:r>
                  <a:rPr lang="en-US" dirty="0"/>
                  <a:t>The power flow of this system is assumed as balanced three-phase flow. </a:t>
                </a:r>
              </a:p>
              <a:p>
                <a:pPr algn="just"/>
                <a:endParaRPr lang="en-US" dirty="0"/>
              </a:p>
              <a:p>
                <a:pPr marL="342900" indent="-342900" algn="just">
                  <a:buFont typeface="Arial" panose="020B0604020202020204" pitchFamily="34" charset="0"/>
                  <a:buChar char="•"/>
                </a:pPr>
                <a:r>
                  <a:rPr lang="en-US" dirty="0"/>
                  <a:t>Each CB has 10 capacitor units of 30 </a:t>
                </a:r>
                <a:r>
                  <a:rPr lang="en-US" dirty="0" err="1"/>
                  <a:t>kVAR</a:t>
                </a:r>
                <a:r>
                  <a:rPr lang="en-US" dirty="0"/>
                  <a:t>.</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In the test,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=1</m:t>
                    </m:r>
                  </m:oMath>
                </a14:m>
                <a:r>
                  <a:rPr lang="en-US" dirty="0"/>
                  <a:t> </a:t>
                </a:r>
                <a:r>
                  <a:rPr lang="en-US" dirty="0" err="1"/>
                  <a:t>p.u</a:t>
                </a: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𝑇𝑎𝑝</m:t>
                        </m:r>
                      </m:sup>
                    </m:sSup>
                    <m:r>
                      <a:rPr lang="en-US" b="0" i="1" smtClean="0">
                        <a:latin typeface="Cambria Math" panose="02040503050406030204" pitchFamily="18" charset="0"/>
                      </a:rPr>
                      <m:t>=0.005</m:t>
                    </m:r>
                  </m:oMath>
                </a14:m>
                <a:r>
                  <a:rPr lang="en-US" dirty="0"/>
                  <a:t> </a:t>
                </a:r>
                <a:r>
                  <a:rPr lang="en-US" dirty="0" err="1"/>
                  <a:t>p.u</a:t>
                </a:r>
                <a:r>
                  <a:rPr lang="en-US" dirty="0"/>
                  <a:t>., the allowed operational voltage range </a:t>
                </a:r>
                <a14:m>
                  <m:oMath xmlns:m="http://schemas.openxmlformats.org/officeDocument/2006/math">
                    <m:d>
                      <m:dPr>
                        <m:begChr m:val="["/>
                        <m:endChr m:val="]"/>
                        <m:ctrlPr>
                          <a:rPr lang="en-US" i="1" smtClean="0">
                            <a:latin typeface="Cambria Math" panose="02040503050406030204" pitchFamily="18" charset="0"/>
                          </a:rPr>
                        </m:ctrlPr>
                      </m:dPr>
                      <m:e>
                        <m:bar>
                          <m:barPr>
                            <m:ctrlPr>
                              <a:rPr lang="en-US" i="1" smtClean="0">
                                <a:latin typeface="Cambria Math" panose="02040503050406030204" pitchFamily="18" charset="0"/>
                              </a:rPr>
                            </m:ctrlPr>
                          </m:bar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e>
                        </m:bar>
                        <m:r>
                          <a:rPr lang="en-US" b="0" i="1" smtClean="0">
                            <a:latin typeface="Cambria Math" panose="02040503050406030204" pitchFamily="18" charset="0"/>
                          </a:rPr>
                          <m:t>,</m:t>
                        </m:r>
                        <m:bar>
                          <m:barPr>
                            <m:pos m:val="top"/>
                            <m:ctrlPr>
                              <a:rPr lang="en-US" b="0" i="1" smtClean="0">
                                <a:latin typeface="Cambria Math" panose="02040503050406030204" pitchFamily="18" charset="0"/>
                              </a:rPr>
                            </m:ctrlPr>
                          </m:bar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e>
                        </m:ba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0.95,1.05</m:t>
                        </m:r>
                      </m:e>
                    </m:d>
                  </m:oMath>
                </a14:m>
                <a:r>
                  <a:rPr lang="en-US" dirty="0"/>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US" dirty="0"/>
                  <a:t>The critical voltage range used in the PV inverter droop control </a:t>
                </a:r>
                <a14:m>
                  <m:oMath xmlns:m="http://schemas.openxmlformats.org/officeDocument/2006/math">
                    <m:d>
                      <m:dPr>
                        <m:begChr m:val="["/>
                        <m:endChr m:val="]"/>
                        <m:ctrlPr>
                          <a:rPr lang="en-US" i="1">
                            <a:latin typeface="Cambria Math" panose="02040503050406030204" pitchFamily="18" charset="0"/>
                          </a:rPr>
                        </m:ctrlPr>
                      </m:dPr>
                      <m:e>
                        <m:bar>
                          <m:barPr>
                            <m:ctrlPr>
                              <a:rPr lang="en-US" i="1" smtClean="0">
                                <a:latin typeface="Cambria Math" panose="02040503050406030204" pitchFamily="18" charset="0"/>
                              </a:rPr>
                            </m:ctrlPr>
                          </m:barPr>
                          <m:e>
                            <m:sSup>
                              <m:sSupPr>
                                <m:ctrlPr>
                                  <a:rPr lang="en-US"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𝑐𝑟𝑖</m:t>
                                </m:r>
                              </m:sup>
                            </m:sSup>
                          </m:e>
                        </m:bar>
                        <m:r>
                          <a:rPr lang="en-US" i="1">
                            <a:latin typeface="Cambria Math" panose="02040503050406030204" pitchFamily="18" charset="0"/>
                          </a:rPr>
                          <m:t>,</m:t>
                        </m:r>
                        <m:bar>
                          <m:barPr>
                            <m:pos m:val="top"/>
                            <m:ctrlPr>
                              <a:rPr lang="en-US" i="1">
                                <a:latin typeface="Cambria Math" panose="02040503050406030204" pitchFamily="18" charset="0"/>
                              </a:rPr>
                            </m:ctrlPr>
                          </m:barPr>
                          <m:e>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𝑐𝑟𝑖</m:t>
                                </m:r>
                              </m:sup>
                            </m:sSup>
                          </m:e>
                        </m:ba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0.9</m:t>
                        </m:r>
                        <m:r>
                          <a:rPr lang="en-US" b="0" i="1" smtClean="0">
                            <a:latin typeface="Cambria Math" panose="02040503050406030204" pitchFamily="18" charset="0"/>
                          </a:rPr>
                          <m:t>4</m:t>
                        </m:r>
                        <m:r>
                          <a:rPr lang="en-US" i="1">
                            <a:latin typeface="Cambria Math" panose="02040503050406030204" pitchFamily="18" charset="0"/>
                          </a:rPr>
                          <m:t>,1.0</m:t>
                        </m:r>
                        <m:r>
                          <a:rPr lang="en-US" b="0" i="1" smtClean="0">
                            <a:latin typeface="Cambria Math" panose="02040503050406030204" pitchFamily="18" charset="0"/>
                          </a:rPr>
                          <m:t>6</m:t>
                        </m:r>
                      </m:e>
                    </m:d>
                  </m:oMath>
                </a14:m>
                <a:r>
                  <a:rPr lang="en-US" dirty="0"/>
                  <a:t>.</a:t>
                </a:r>
              </a:p>
            </p:txBody>
          </p:sp>
        </mc:Choice>
        <mc:Fallback xmlns="">
          <p:sp>
            <p:nvSpPr>
              <p:cNvPr id="10" name="Rectangle 9"/>
              <p:cNvSpPr>
                <a:spLocks noRot="1" noChangeAspect="1" noMove="1" noResize="1" noEditPoints="1" noAdjustHandles="1" noChangeArrowheads="1" noChangeShapeType="1" noTextEdit="1"/>
              </p:cNvSpPr>
              <p:nvPr/>
            </p:nvSpPr>
            <p:spPr>
              <a:xfrm>
                <a:off x="152400" y="656869"/>
                <a:ext cx="8839200" cy="5255028"/>
              </a:xfrm>
              <a:prstGeom prst="rect">
                <a:avLst/>
              </a:prstGeom>
              <a:blipFill>
                <a:blip r:embed="rId2"/>
                <a:stretch>
                  <a:fillRect l="-1034" t="-928" r="-1034"/>
                </a:stretch>
              </a:blipFill>
            </p:spPr>
            <p:txBody>
              <a:bodyPr/>
              <a:lstStyle/>
              <a:p>
                <a:r>
                  <a:rPr lang="en-US">
                    <a:noFill/>
                  </a:rPr>
                  <a:t> </a:t>
                </a:r>
              </a:p>
            </p:txBody>
          </p:sp>
        </mc:Fallback>
      </mc:AlternateContent>
      <p:sp>
        <p:nvSpPr>
          <p:cNvPr id="7" name="Rectangle 6"/>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1671288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152400" y="673359"/>
            <a:ext cx="8991600" cy="646331"/>
          </a:xfrm>
          <a:prstGeom prst="rect">
            <a:avLst/>
          </a:prstGeom>
        </p:spPr>
        <p:txBody>
          <a:bodyPr wrap="square">
            <a:spAutoFit/>
          </a:bodyPr>
          <a:lstStyle/>
          <a:p>
            <a:r>
              <a:rPr lang="en-US" sz="1800" dirty="0"/>
              <a:t>The proposed TRI-VVC is applied for 24 hours. The 24-hour rolling horizon predictions of the PV output and the load demand are shown as below.</a:t>
            </a:r>
          </a:p>
        </p:txBody>
      </p:sp>
      <p:pic>
        <p:nvPicPr>
          <p:cNvPr id="7" name="Picture 6"/>
          <p:cNvPicPr>
            <a:picLocks noChangeAspect="1"/>
          </p:cNvPicPr>
          <p:nvPr/>
        </p:nvPicPr>
        <p:blipFill>
          <a:blip r:embed="rId2"/>
          <a:stretch>
            <a:fillRect/>
          </a:stretch>
        </p:blipFill>
        <p:spPr>
          <a:xfrm>
            <a:off x="2333625" y="1308373"/>
            <a:ext cx="4629150" cy="1847850"/>
          </a:xfrm>
          <a:prstGeom prst="rect">
            <a:avLst/>
          </a:prstGeom>
        </p:spPr>
      </p:pic>
      <p:sp>
        <p:nvSpPr>
          <p:cNvPr id="8" name="Rectangle 7"/>
          <p:cNvSpPr/>
          <p:nvPr/>
        </p:nvSpPr>
        <p:spPr>
          <a:xfrm>
            <a:off x="76200" y="3299583"/>
            <a:ext cx="8839200" cy="369332"/>
          </a:xfrm>
          <a:prstGeom prst="rect">
            <a:avLst/>
          </a:prstGeom>
        </p:spPr>
        <p:txBody>
          <a:bodyPr wrap="square">
            <a:spAutoFit/>
          </a:bodyPr>
          <a:lstStyle/>
          <a:p>
            <a:r>
              <a:rPr lang="en-US" sz="1800" dirty="0"/>
              <a:t>The 24-hour simulation results are shown.</a:t>
            </a:r>
          </a:p>
        </p:txBody>
      </p:sp>
      <p:pic>
        <p:nvPicPr>
          <p:cNvPr id="9" name="Picture 8"/>
          <p:cNvPicPr>
            <a:picLocks noChangeAspect="1"/>
          </p:cNvPicPr>
          <p:nvPr/>
        </p:nvPicPr>
        <p:blipFill>
          <a:blip r:embed="rId3"/>
          <a:stretch>
            <a:fillRect/>
          </a:stretch>
        </p:blipFill>
        <p:spPr>
          <a:xfrm>
            <a:off x="288204" y="3668845"/>
            <a:ext cx="3909583" cy="2211226"/>
          </a:xfrm>
          <a:prstGeom prst="rect">
            <a:avLst/>
          </a:prstGeom>
        </p:spPr>
      </p:pic>
      <p:sp>
        <p:nvSpPr>
          <p:cNvPr id="10" name="Rectangle 9"/>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11" name="Rectangle 10"/>
          <p:cNvSpPr/>
          <p:nvPr/>
        </p:nvSpPr>
        <p:spPr>
          <a:xfrm>
            <a:off x="3048001" y="3085012"/>
            <a:ext cx="4495799" cy="276999"/>
          </a:xfrm>
          <a:prstGeom prst="rect">
            <a:avLst/>
          </a:prstGeom>
        </p:spPr>
        <p:txBody>
          <a:bodyPr wrap="square">
            <a:spAutoFit/>
          </a:bodyPr>
          <a:lstStyle/>
          <a:p>
            <a:r>
              <a:rPr lang="en-US" sz="1200" dirty="0"/>
              <a:t>Fig.13 24-hour PV output and load demand profile</a:t>
            </a:r>
          </a:p>
        </p:txBody>
      </p:sp>
      <p:sp>
        <p:nvSpPr>
          <p:cNvPr id="12" name="Rectangle 11"/>
          <p:cNvSpPr/>
          <p:nvPr/>
        </p:nvSpPr>
        <p:spPr>
          <a:xfrm>
            <a:off x="1143000" y="5753347"/>
            <a:ext cx="4495799" cy="276999"/>
          </a:xfrm>
          <a:prstGeom prst="rect">
            <a:avLst/>
          </a:prstGeom>
        </p:spPr>
        <p:txBody>
          <a:bodyPr wrap="square">
            <a:spAutoFit/>
          </a:bodyPr>
          <a:lstStyle/>
          <a:p>
            <a:r>
              <a:rPr lang="en-US" sz="1200" dirty="0"/>
              <a:t>Fig.14 24-hour first stage decisions</a:t>
            </a:r>
          </a:p>
        </p:txBody>
      </p:sp>
      <p:pic>
        <p:nvPicPr>
          <p:cNvPr id="13" name="Picture 12"/>
          <p:cNvPicPr>
            <a:picLocks noChangeAspect="1"/>
          </p:cNvPicPr>
          <p:nvPr/>
        </p:nvPicPr>
        <p:blipFill>
          <a:blip r:embed="rId4"/>
          <a:stretch>
            <a:fillRect/>
          </a:stretch>
        </p:blipFill>
        <p:spPr>
          <a:xfrm>
            <a:off x="4557996" y="3737908"/>
            <a:ext cx="3881009" cy="1903891"/>
          </a:xfrm>
          <a:prstGeom prst="rect">
            <a:avLst/>
          </a:prstGeom>
        </p:spPr>
      </p:pic>
      <p:sp>
        <p:nvSpPr>
          <p:cNvPr id="14" name="Rectangle 13"/>
          <p:cNvSpPr/>
          <p:nvPr/>
        </p:nvSpPr>
        <p:spPr>
          <a:xfrm>
            <a:off x="5295900" y="5731788"/>
            <a:ext cx="4495799" cy="276999"/>
          </a:xfrm>
          <a:prstGeom prst="rect">
            <a:avLst/>
          </a:prstGeom>
        </p:spPr>
        <p:txBody>
          <a:bodyPr wrap="square">
            <a:spAutoFit/>
          </a:bodyPr>
          <a:lstStyle/>
          <a:p>
            <a:r>
              <a:rPr lang="en-US" sz="1200" dirty="0"/>
              <a:t>Fig.15 24-hour second stage decisions</a:t>
            </a:r>
          </a:p>
        </p:txBody>
      </p:sp>
    </p:spTree>
    <p:extLst>
      <p:ext uri="{BB962C8B-B14F-4D97-AF65-F5344CB8AC3E}">
        <p14:creationId xmlns:p14="http://schemas.microsoft.com/office/powerpoint/2010/main" val="355553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8" name="Rectangle 7"/>
          <p:cNvSpPr/>
          <p:nvPr/>
        </p:nvSpPr>
        <p:spPr>
          <a:xfrm>
            <a:off x="156579" y="761707"/>
            <a:ext cx="8839200" cy="2308324"/>
          </a:xfrm>
          <a:prstGeom prst="rect">
            <a:avLst/>
          </a:prstGeom>
        </p:spPr>
        <p:txBody>
          <a:bodyPr wrap="square">
            <a:spAutoFit/>
          </a:bodyPr>
          <a:lstStyle/>
          <a:p>
            <a:r>
              <a:rPr lang="en-US" dirty="0"/>
              <a:t>The energy loss of the system and the voltage of Bus 11 for all the short periods are shown. </a:t>
            </a:r>
          </a:p>
          <a:p>
            <a:pPr marL="342900" indent="-342900">
              <a:buFont typeface="Arial" panose="020B0604020202020204" pitchFamily="34" charset="0"/>
              <a:buChar char="•"/>
            </a:pPr>
            <a:r>
              <a:rPr lang="en-US" dirty="0"/>
              <a:t>For each period, the loss with the TRIVVC is much less than the loss without VVC.</a:t>
            </a:r>
          </a:p>
          <a:p>
            <a:pPr marL="342900" indent="-342900">
              <a:buFont typeface="Arial" panose="020B0604020202020204" pitchFamily="34" charset="0"/>
              <a:buChar char="•"/>
            </a:pPr>
            <a:r>
              <a:rPr lang="en-US" dirty="0"/>
              <a:t>Compared to the voltage without VVC, the TRI-VVC can keep the bus voltage in each period within the allowed range.</a:t>
            </a:r>
          </a:p>
        </p:txBody>
      </p:sp>
      <p:pic>
        <p:nvPicPr>
          <p:cNvPr id="11" name="Picture 10"/>
          <p:cNvPicPr>
            <a:picLocks noChangeAspect="1"/>
          </p:cNvPicPr>
          <p:nvPr/>
        </p:nvPicPr>
        <p:blipFill>
          <a:blip r:embed="rId2"/>
          <a:stretch>
            <a:fillRect/>
          </a:stretch>
        </p:blipFill>
        <p:spPr>
          <a:xfrm>
            <a:off x="152402" y="3581400"/>
            <a:ext cx="4486888" cy="1687296"/>
          </a:xfrm>
          <a:prstGeom prst="rect">
            <a:avLst/>
          </a:prstGeom>
        </p:spPr>
      </p:pic>
      <p:sp>
        <p:nvSpPr>
          <p:cNvPr id="13" name="Rectangle 12"/>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
        <p:nvSpPr>
          <p:cNvPr id="14" name="Rectangle 13"/>
          <p:cNvSpPr/>
          <p:nvPr/>
        </p:nvSpPr>
        <p:spPr>
          <a:xfrm>
            <a:off x="1447802" y="5500552"/>
            <a:ext cx="4495799" cy="276999"/>
          </a:xfrm>
          <a:prstGeom prst="rect">
            <a:avLst/>
          </a:prstGeom>
        </p:spPr>
        <p:txBody>
          <a:bodyPr wrap="square">
            <a:spAutoFit/>
          </a:bodyPr>
          <a:lstStyle/>
          <a:p>
            <a:r>
              <a:rPr lang="en-US" sz="1200" dirty="0"/>
              <a:t>Fig.16 24-hour total loss results</a:t>
            </a:r>
          </a:p>
        </p:txBody>
      </p:sp>
      <p:pic>
        <p:nvPicPr>
          <p:cNvPr id="7" name="Picture 6"/>
          <p:cNvPicPr>
            <a:picLocks noChangeAspect="1"/>
          </p:cNvPicPr>
          <p:nvPr/>
        </p:nvPicPr>
        <p:blipFill rotWithShape="1">
          <a:blip r:embed="rId3"/>
          <a:srcRect t="7290"/>
          <a:stretch/>
        </p:blipFill>
        <p:spPr>
          <a:xfrm>
            <a:off x="4639290" y="3687761"/>
            <a:ext cx="4411531" cy="1568316"/>
          </a:xfrm>
          <a:prstGeom prst="rect">
            <a:avLst/>
          </a:prstGeom>
        </p:spPr>
      </p:pic>
      <p:sp>
        <p:nvSpPr>
          <p:cNvPr id="15" name="Rectangle 14"/>
          <p:cNvSpPr/>
          <p:nvPr/>
        </p:nvSpPr>
        <p:spPr>
          <a:xfrm>
            <a:off x="5943601" y="5500551"/>
            <a:ext cx="4495799" cy="276999"/>
          </a:xfrm>
          <a:prstGeom prst="rect">
            <a:avLst/>
          </a:prstGeom>
        </p:spPr>
        <p:txBody>
          <a:bodyPr wrap="square">
            <a:spAutoFit/>
          </a:bodyPr>
          <a:lstStyle/>
          <a:p>
            <a:r>
              <a:rPr lang="en-US" sz="1200" dirty="0"/>
              <a:t>Fig.17 24-hour voltage results at Bus 11</a:t>
            </a:r>
          </a:p>
        </p:txBody>
      </p:sp>
    </p:spTree>
    <p:extLst>
      <p:ext uri="{BB962C8B-B14F-4D97-AF65-F5344CB8AC3E}">
        <p14:creationId xmlns:p14="http://schemas.microsoft.com/office/powerpoint/2010/main" val="64829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533400"/>
          </a:xfrm>
        </p:spPr>
        <p:txBody>
          <a:bodyPr/>
          <a:lstStyle/>
          <a:p>
            <a:r>
              <a:rPr lang="en-US" sz="2800" dirty="0">
                <a:latin typeface="Times New Roman" panose="02020603050405020304" pitchFamily="18" charset="0"/>
                <a:cs typeface="Times New Roman" panose="02020603050405020304" pitchFamily="18" charset="0"/>
              </a:rPr>
              <a:t>Coordinated LTC and Voltage Regulator </a:t>
            </a:r>
          </a:p>
        </p:txBody>
      </p:sp>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228600" y="714375"/>
            <a:ext cx="8763000" cy="1692771"/>
          </a:xfrm>
          <a:prstGeom prst="rect">
            <a:avLst/>
          </a:prstGeom>
          <a:noFill/>
        </p:spPr>
        <p:txBody>
          <a:bodyPr wrap="square" rtlCol="0">
            <a:spAutoFit/>
          </a:bodyPr>
          <a:lstStyle/>
          <a:p>
            <a:pPr algn="just"/>
            <a:r>
              <a:rPr lang="en-US" dirty="0"/>
              <a:t>A voltage regulator can boost (raise) or buck (lower) voltage at a point on the distribution line and regulate down-line voltage [1].  </a:t>
            </a:r>
          </a:p>
          <a:p>
            <a:pPr marL="342900" indent="-342900">
              <a:buFont typeface="Arial" panose="020B0604020202020204" pitchFamily="34" charset="0"/>
              <a:buChar char="•"/>
            </a:pPr>
            <a:endParaRPr lang="en-US" sz="2800" dirty="0"/>
          </a:p>
          <a:p>
            <a:endParaRPr lang="en-US" sz="2800" dirty="0"/>
          </a:p>
        </p:txBody>
      </p:sp>
      <p:pic>
        <p:nvPicPr>
          <p:cNvPr id="7" name="Picture 6"/>
          <p:cNvPicPr>
            <a:picLocks noChangeAspect="1"/>
          </p:cNvPicPr>
          <p:nvPr/>
        </p:nvPicPr>
        <p:blipFill>
          <a:blip r:embed="rId2"/>
          <a:stretch>
            <a:fillRect/>
          </a:stretch>
        </p:blipFill>
        <p:spPr>
          <a:xfrm>
            <a:off x="944673" y="1710884"/>
            <a:ext cx="7800975" cy="4211835"/>
          </a:xfrm>
          <a:prstGeom prst="rect">
            <a:avLst/>
          </a:prstGeom>
        </p:spPr>
      </p:pic>
      <p:sp>
        <p:nvSpPr>
          <p:cNvPr id="8" name="Rectangle 7"/>
          <p:cNvSpPr/>
          <p:nvPr/>
        </p:nvSpPr>
        <p:spPr>
          <a:xfrm>
            <a:off x="95250" y="6044957"/>
            <a:ext cx="8896350" cy="400110"/>
          </a:xfrm>
          <a:prstGeom prst="rect">
            <a:avLst/>
          </a:prstGeom>
        </p:spPr>
        <p:txBody>
          <a:bodyPr wrap="square">
            <a:spAutoFit/>
          </a:bodyPr>
          <a:lstStyle/>
          <a:p>
            <a:r>
              <a:rPr lang="en-US" sz="1000" dirty="0"/>
              <a:t>[1] Office of Electricity Delivery and Energy Reliability, “Voltage and VAR Control Impact Analysis Approach”, U.S. Department of Energy, [online]: https://www.smartgrid.gov/files/Distribution_System_Energy_Efficiency_17Nov11.pdf </a:t>
            </a:r>
          </a:p>
        </p:txBody>
      </p:sp>
    </p:spTree>
    <p:extLst>
      <p:ext uri="{BB962C8B-B14F-4D97-AF65-F5344CB8AC3E}">
        <p14:creationId xmlns:p14="http://schemas.microsoft.com/office/powerpoint/2010/main" val="850780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lstStyle/>
          <a:p>
            <a:r>
              <a:rPr lang="en-US" sz="2800" dirty="0">
                <a:latin typeface="Times New Roman" panose="02020603050405020304" pitchFamily="18" charset="0"/>
                <a:cs typeface="Times New Roman" panose="02020603050405020304" pitchFamily="18" charset="0"/>
              </a:rPr>
              <a:t>Case Study</a:t>
            </a:r>
          </a:p>
        </p:txBody>
      </p:sp>
      <p:sp>
        <p:nvSpPr>
          <p:cNvPr id="4" name="Slide Number Placeholder 3"/>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Rectangle 5"/>
          <p:cNvSpPr/>
          <p:nvPr/>
        </p:nvSpPr>
        <p:spPr>
          <a:xfrm>
            <a:off x="152400" y="673359"/>
            <a:ext cx="8991600" cy="2123658"/>
          </a:xfrm>
          <a:prstGeom prst="rect">
            <a:avLst/>
          </a:prstGeom>
        </p:spPr>
        <p:txBody>
          <a:bodyPr wrap="square">
            <a:spAutoFit/>
          </a:bodyPr>
          <a:lstStyle/>
          <a:p>
            <a:pPr algn="just"/>
            <a:r>
              <a:rPr lang="en-US" dirty="0"/>
              <a:t>The proposed TRI-VVC strategy is compared with a conventional single-stage centralized VVC (SSC-VVC) strategy.</a:t>
            </a:r>
          </a:p>
          <a:p>
            <a:pPr algn="just"/>
            <a:endParaRPr lang="en-US" dirty="0"/>
          </a:p>
          <a:p>
            <a:pPr algn="just"/>
            <a:r>
              <a:rPr lang="en-US" sz="2000" dirty="0"/>
              <a:t>* In this conventional method, the operating decisions of the CBs, the OLTC and the inverters are optimized together with rolling point predictions where only mean values are predicted.</a:t>
            </a:r>
          </a:p>
        </p:txBody>
      </p:sp>
      <p:pic>
        <p:nvPicPr>
          <p:cNvPr id="7" name="Picture 6"/>
          <p:cNvPicPr>
            <a:picLocks noChangeAspect="1"/>
          </p:cNvPicPr>
          <p:nvPr/>
        </p:nvPicPr>
        <p:blipFill>
          <a:blip r:embed="rId2"/>
          <a:stretch>
            <a:fillRect/>
          </a:stretch>
        </p:blipFill>
        <p:spPr>
          <a:xfrm>
            <a:off x="1752600" y="2793305"/>
            <a:ext cx="5976047" cy="1506781"/>
          </a:xfrm>
          <a:prstGeom prst="rect">
            <a:avLst/>
          </a:prstGeom>
        </p:spPr>
      </p:pic>
      <p:sp>
        <p:nvSpPr>
          <p:cNvPr id="9" name="Rectangle 8"/>
          <p:cNvSpPr/>
          <p:nvPr/>
        </p:nvSpPr>
        <p:spPr>
          <a:xfrm>
            <a:off x="274811" y="4603268"/>
            <a:ext cx="8746777" cy="1200329"/>
          </a:xfrm>
          <a:prstGeom prst="rect">
            <a:avLst/>
          </a:prstGeom>
        </p:spPr>
        <p:txBody>
          <a:bodyPr wrap="square">
            <a:spAutoFit/>
          </a:bodyPr>
          <a:lstStyle/>
          <a:p>
            <a:pPr algn="just"/>
            <a:r>
              <a:rPr lang="en-US" dirty="0"/>
              <a:t>The TRI-VVC strategy can achieve effectively robust solutions against the uncertainties to avoid voltage violation while carrying out relatively low energy loss.</a:t>
            </a:r>
          </a:p>
        </p:txBody>
      </p:sp>
      <p:sp>
        <p:nvSpPr>
          <p:cNvPr id="10" name="Rectangle 9"/>
          <p:cNvSpPr/>
          <p:nvPr/>
        </p:nvSpPr>
        <p:spPr>
          <a:xfrm>
            <a:off x="0" y="6002308"/>
            <a:ext cx="8763000" cy="400110"/>
          </a:xfrm>
          <a:prstGeom prst="rect">
            <a:avLst/>
          </a:prstGeom>
        </p:spPr>
        <p:txBody>
          <a:bodyPr wrap="square">
            <a:spAutoFit/>
          </a:bodyPr>
          <a:lstStyle/>
          <a:p>
            <a:r>
              <a:rPr lang="en-US" sz="1000" dirty="0"/>
              <a:t>[8] C. Zhang, Y. Xu, Z. Dong and J. </a:t>
            </a:r>
            <a:r>
              <a:rPr lang="en-US" sz="1000" dirty="0" err="1"/>
              <a:t>Ravishankar</a:t>
            </a:r>
            <a:r>
              <a:rPr lang="en-US" sz="1000" dirty="0"/>
              <a:t>, "Three-Stage Robust Inverter-Based Voltage/</a:t>
            </a:r>
            <a:r>
              <a:rPr lang="en-US" sz="1000" dirty="0" err="1"/>
              <a:t>Var</a:t>
            </a:r>
            <a:r>
              <a:rPr lang="en-US" sz="1000" dirty="0"/>
              <a:t> Control for Distribution Networks With High-Level PV," in </a:t>
            </a:r>
            <a:r>
              <a:rPr lang="en-US" sz="1000" i="1" dirty="0"/>
              <a:t>IEEE Transactions on Smart Grid</a:t>
            </a:r>
            <a:r>
              <a:rPr lang="en-US" sz="1000" dirty="0"/>
              <a:t>, vol. 10, no. 1, pp. 782-793, Jan. 2019.</a:t>
            </a:r>
          </a:p>
        </p:txBody>
      </p:sp>
    </p:spTree>
    <p:extLst>
      <p:ext uri="{BB962C8B-B14F-4D97-AF65-F5344CB8AC3E}">
        <p14:creationId xmlns:p14="http://schemas.microsoft.com/office/powerpoint/2010/main" val="1198837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685800"/>
          </a:xfrm>
        </p:spPr>
        <p:txBody>
          <a:bodyPr/>
          <a:lstStyle/>
          <a:p>
            <a:r>
              <a:rPr lang="en-US" sz="2800" dirty="0">
                <a:latin typeface="Times New Roman" panose="02020603050405020304" pitchFamily="18" charset="0"/>
                <a:cs typeface="Times New Roman" panose="02020603050405020304" pitchFamily="18" charset="0"/>
              </a:rPr>
              <a:t>Summary</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61</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 y="866686"/>
            <a:ext cx="8763000" cy="5262979"/>
          </a:xfrm>
          <a:prstGeom prst="rect">
            <a:avLst/>
          </a:prstGeom>
        </p:spPr>
        <p:txBody>
          <a:bodyPr wrap="square">
            <a:spAutoFit/>
          </a:bodyPr>
          <a:lstStyle/>
          <a:p>
            <a:pPr marL="342900" indent="-342900" algn="just">
              <a:buFont typeface="Arial" panose="020B0604020202020204" pitchFamily="34" charset="0"/>
              <a:buChar char="•"/>
            </a:pPr>
            <a:r>
              <a:rPr lang="en-US" sz="2800" dirty="0"/>
              <a:t>VVC helps the operator mitigate dangerously low or high voltage conditions by suggesting required action plans for all VVC devices.</a:t>
            </a:r>
          </a:p>
          <a:p>
            <a:pPr marL="342900" indent="-342900">
              <a:buFont typeface="Arial" panose="020B0604020202020204" pitchFamily="34" charset="0"/>
              <a:buChar char="•"/>
            </a:pPr>
            <a:endParaRPr lang="en-US" sz="2800" dirty="0"/>
          </a:p>
          <a:p>
            <a:pPr marL="342900" indent="-342900" algn="just">
              <a:buFont typeface="Arial" panose="020B0604020202020204" pitchFamily="34" charset="0"/>
              <a:buChar char="•"/>
            </a:pPr>
            <a:r>
              <a:rPr lang="en-US" sz="2800" dirty="0"/>
              <a:t>VVO optimally manages voltage levels and reactive power to achieve more efficient grid operation by reducing system losses, peak demand or energy consumption or a combination of multi-objectives. </a:t>
            </a:r>
          </a:p>
          <a:p>
            <a:pPr marL="342900" indent="-342900">
              <a:buFont typeface="Arial" panose="020B0604020202020204" pitchFamily="34" charset="0"/>
              <a:buChar char="•"/>
            </a:pPr>
            <a:endParaRPr lang="en-US" sz="2800" dirty="0"/>
          </a:p>
          <a:p>
            <a:pPr marL="342900" indent="-342900" algn="just">
              <a:buFont typeface="Arial" panose="020B0604020202020204" pitchFamily="34" charset="0"/>
              <a:buChar char="•"/>
            </a:pPr>
            <a:r>
              <a:rPr lang="en-US" sz="2800" dirty="0"/>
              <a:t>CVR reduces customer voltages along a distribution circuit to reduce electricity demand and energy consumption.</a:t>
            </a:r>
          </a:p>
        </p:txBody>
      </p:sp>
    </p:spTree>
    <p:extLst>
      <p:ext uri="{BB962C8B-B14F-4D97-AF65-F5344CB8AC3E}">
        <p14:creationId xmlns:p14="http://schemas.microsoft.com/office/powerpoint/2010/main" val="1084611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References</a:t>
            </a:r>
          </a:p>
        </p:txBody>
      </p:sp>
      <p:sp>
        <p:nvSpPr>
          <p:cNvPr id="11" name="Rectangle 10"/>
          <p:cNvSpPr/>
          <p:nvPr/>
        </p:nvSpPr>
        <p:spPr>
          <a:xfrm>
            <a:off x="152400" y="564292"/>
            <a:ext cx="8887761" cy="5824671"/>
          </a:xfrm>
          <a:prstGeom prst="rect">
            <a:avLst/>
          </a:prstGeom>
        </p:spPr>
        <p:txBody>
          <a:bodyPr wrap="square">
            <a:spAutoFit/>
          </a:bodyPr>
          <a:lstStyle/>
          <a:p>
            <a:r>
              <a:rPr lang="en-US" sz="1600" dirty="0"/>
              <a:t>[1] Office of Electricity Delivery and Energy Reliability, “Voltage and VAR Control Impact Analysis Approach”, U.S. Department of Energy, [online]: https://www.smartgrid.gov/files/Distribution_System_Energy_Efficiency_17Nov11.pdf </a:t>
            </a:r>
          </a:p>
          <a:p>
            <a:r>
              <a:rPr lang="en-US" sz="1600" dirty="0">
                <a:solidFill>
                  <a:srgbClr val="222222"/>
                </a:solidFill>
                <a:latin typeface="Times" panose="02020603050405020304" pitchFamily="18" charset="0"/>
                <a:cs typeface="Times" panose="02020603050405020304" pitchFamily="18" charset="0"/>
              </a:rPr>
              <a:t>[2] Ding, </a:t>
            </a:r>
            <a:r>
              <a:rPr lang="en-US" sz="1600" dirty="0" err="1">
                <a:solidFill>
                  <a:srgbClr val="222222"/>
                </a:solidFill>
                <a:latin typeface="Times" panose="02020603050405020304" pitchFamily="18" charset="0"/>
                <a:cs typeface="Times" panose="02020603050405020304" pitchFamily="18" charset="0"/>
              </a:rPr>
              <a:t>Fei</a:t>
            </a:r>
            <a:r>
              <a:rPr lang="en-US" sz="1600" dirty="0">
                <a:solidFill>
                  <a:srgbClr val="222222"/>
                </a:solidFill>
                <a:latin typeface="Times" panose="02020603050405020304" pitchFamily="18" charset="0"/>
                <a:cs typeface="Times" panose="02020603050405020304" pitchFamily="18" charset="0"/>
              </a:rPr>
              <a:t>, et al. Photovoltaic impact assessment of smart inverter volt-</a:t>
            </a:r>
            <a:r>
              <a:rPr lang="en-US" sz="1600" dirty="0" err="1">
                <a:solidFill>
                  <a:srgbClr val="222222"/>
                </a:solidFill>
                <a:latin typeface="Times" panose="02020603050405020304" pitchFamily="18" charset="0"/>
                <a:cs typeface="Times" panose="02020603050405020304" pitchFamily="18" charset="0"/>
              </a:rPr>
              <a:t>var</a:t>
            </a:r>
            <a:r>
              <a:rPr lang="en-US" sz="1600" dirty="0">
                <a:solidFill>
                  <a:srgbClr val="222222"/>
                </a:solidFill>
                <a:latin typeface="Times" panose="02020603050405020304" pitchFamily="18" charset="0"/>
                <a:cs typeface="Times" panose="02020603050405020304" pitchFamily="18" charset="0"/>
              </a:rPr>
              <a:t> control on distribution system conservation voltage reduction and power quality. No. NREL/TP-5D00-67296. National Renewable Energy Lab.(NREL), Golden, CO (United States), 2016.</a:t>
            </a:r>
            <a:endParaRPr lang="en-US" sz="1600" dirty="0"/>
          </a:p>
          <a:p>
            <a:r>
              <a:rPr lang="en-US" sz="1600" dirty="0">
                <a:solidFill>
                  <a:srgbClr val="000000"/>
                </a:solidFill>
                <a:latin typeface="Times New Roman" panose="02020603050405020304" pitchFamily="18" charset="0"/>
              </a:rPr>
              <a:t>[3] Q. Li, Y. Zhang, T. Ji, X. Lin and Z. </a:t>
            </a:r>
            <a:r>
              <a:rPr lang="en-US" sz="1600" dirty="0" err="1">
                <a:solidFill>
                  <a:srgbClr val="000000"/>
                </a:solidFill>
                <a:latin typeface="Times New Roman" panose="02020603050405020304" pitchFamily="18" charset="0"/>
              </a:rPr>
              <a:t>Cai</a:t>
            </a:r>
            <a:r>
              <a:rPr lang="en-US" sz="1600" dirty="0">
                <a:solidFill>
                  <a:srgbClr val="000000"/>
                </a:solidFill>
                <a:latin typeface="Times New Roman" panose="02020603050405020304" pitchFamily="18" charset="0"/>
              </a:rPr>
              <a:t>, "Volt/</a:t>
            </a:r>
            <a:r>
              <a:rPr lang="en-US" sz="1600" dirty="0" err="1">
                <a:solidFill>
                  <a:srgbClr val="000000"/>
                </a:solidFill>
                <a:latin typeface="Times New Roman" panose="02020603050405020304" pitchFamily="18" charset="0"/>
              </a:rPr>
              <a:t>Var</a:t>
            </a:r>
            <a:r>
              <a:rPr lang="en-US" sz="1600" dirty="0">
                <a:solidFill>
                  <a:srgbClr val="000000"/>
                </a:solidFill>
                <a:latin typeface="Times New Roman" panose="02020603050405020304" pitchFamily="18" charset="0"/>
              </a:rPr>
              <a:t> Control for Power Grids With Connections of Large-Scale Wind Farms: A Review," in </a:t>
            </a:r>
            <a:r>
              <a:rPr lang="en-US" sz="1600" i="1" dirty="0">
                <a:solidFill>
                  <a:srgbClr val="000000"/>
                </a:solidFill>
                <a:latin typeface="Times New Roman" panose="02020603050405020304" pitchFamily="18" charset="0"/>
              </a:rPr>
              <a:t>IEEE Access</a:t>
            </a:r>
            <a:r>
              <a:rPr lang="en-US" sz="1600" dirty="0">
                <a:solidFill>
                  <a:srgbClr val="000000"/>
                </a:solidFill>
                <a:latin typeface="Times New Roman" panose="02020603050405020304" pitchFamily="18" charset="0"/>
              </a:rPr>
              <a:t>, vol. 6, pp. 26675-26692, 2018.</a:t>
            </a:r>
            <a:endParaRPr lang="en-US" altLang="zh-CN" sz="1600" dirty="0">
              <a:latin typeface="Times" panose="02020603050405020304" pitchFamily="18" charset="0"/>
              <a:cs typeface="Times" panose="02020603050405020304" pitchFamily="18" charset="0"/>
            </a:endParaRPr>
          </a:p>
          <a:p>
            <a:r>
              <a:rPr lang="en-US" altLang="zh-CN" sz="1600" dirty="0">
                <a:latin typeface="Times" panose="02020603050405020304" pitchFamily="18" charset="0"/>
                <a:cs typeface="Times" panose="02020603050405020304" pitchFamily="18" charset="0"/>
              </a:rPr>
              <a:t>[4] K. Warner, and R. Willoughby, National Assessment of CVR-Preliminary Results from DOE’s CVR Initiative,  IEEE Smart Grid Webinar, Sep. 11, 2014.</a:t>
            </a:r>
          </a:p>
          <a:p>
            <a:r>
              <a:rPr lang="en-US" altLang="zh-CN" sz="1600" dirty="0">
                <a:latin typeface="Times" panose="02020603050405020304" pitchFamily="18" charset="0"/>
                <a:cs typeface="Times" panose="02020603050405020304" pitchFamily="18" charset="0"/>
              </a:rPr>
              <a:t>[5] </a:t>
            </a:r>
            <a:r>
              <a:rPr lang="en-US" sz="1600" dirty="0">
                <a:latin typeface="Times" panose="02020603050405020304" pitchFamily="18" charset="0"/>
                <a:cs typeface="Times" panose="02020603050405020304" pitchFamily="18" charset="0"/>
              </a:rPr>
              <a:t>Schneider, Kevin P., et al. Evaluation of conservation voltage reduction (CVR) on a national level. No. PNNL-19596. Pacific Northwest National Lab.(PNNL), Richland, WA (United States), 2010.</a:t>
            </a:r>
            <a:endParaRPr lang="zh-CN" altLang="en-US" sz="1600" dirty="0">
              <a:latin typeface="Times" panose="02020603050405020304" pitchFamily="18" charset="0"/>
              <a:cs typeface="Times" panose="02020603050405020304" pitchFamily="18" charset="0"/>
            </a:endParaRPr>
          </a:p>
          <a:p>
            <a:r>
              <a:rPr lang="en-US" altLang="zh-CN" sz="1600" dirty="0">
                <a:latin typeface="Times New Roman" pitchFamily="18" charset="0"/>
                <a:cs typeface="Times New Roman" pitchFamily="18" charset="0"/>
              </a:rPr>
              <a:t>[6] Z. Wang and J. Wang, "Review on Implementation and Assessment of Conservation Voltage Reduction," </a:t>
            </a:r>
            <a:r>
              <a:rPr lang="en-US" altLang="zh-CN" sz="1600" i="1" dirty="0">
                <a:latin typeface="Times New Roman" pitchFamily="18" charset="0"/>
                <a:cs typeface="Times New Roman" pitchFamily="18" charset="0"/>
              </a:rPr>
              <a:t>IEEE Transactions on Power Systems</a:t>
            </a:r>
            <a:r>
              <a:rPr lang="en-US" altLang="zh-CN" sz="1600" dirty="0">
                <a:latin typeface="Times New Roman" pitchFamily="18" charset="0"/>
                <a:cs typeface="Times New Roman" pitchFamily="18" charset="0"/>
              </a:rPr>
              <a:t>, vol. 29, no. 3, pp. 1306-1315, May 2014.</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[7] Z . Wang, J. Wang, B. Chen, M. M. </a:t>
            </a:r>
            <a:r>
              <a:rPr lang="en-US" sz="1600" dirty="0" err="1">
                <a:solidFill>
                  <a:srgbClr val="000000"/>
                </a:solidFill>
                <a:latin typeface="Times New Roman" panose="02020603050405020304" pitchFamily="18" charset="0"/>
              </a:rPr>
              <a:t>Begovic</a:t>
            </a:r>
            <a:r>
              <a:rPr lang="en-US" sz="1600" dirty="0">
                <a:solidFill>
                  <a:srgbClr val="000000"/>
                </a:solidFill>
                <a:latin typeface="Times New Roman" panose="02020603050405020304" pitchFamily="18" charset="0"/>
              </a:rPr>
              <a:t> and Y. He, "MPC-Based Voltage/</a:t>
            </a:r>
            <a:r>
              <a:rPr lang="en-US" sz="1600" dirty="0" err="1">
                <a:solidFill>
                  <a:srgbClr val="000000"/>
                </a:solidFill>
                <a:latin typeface="Times New Roman" panose="02020603050405020304" pitchFamily="18" charset="0"/>
              </a:rPr>
              <a:t>Var</a:t>
            </a:r>
            <a:r>
              <a:rPr lang="en-US" sz="1600" dirty="0">
                <a:solidFill>
                  <a:srgbClr val="000000"/>
                </a:solidFill>
                <a:latin typeface="Times New Roman" panose="02020603050405020304" pitchFamily="18" charset="0"/>
              </a:rPr>
              <a:t> Optimization for Distribution Circuits With Distributed Generators and Exponential Load Models," in </a:t>
            </a:r>
            <a:r>
              <a:rPr lang="en-US" sz="1600" i="1" dirty="0">
                <a:solidFill>
                  <a:srgbClr val="000000"/>
                </a:solidFill>
                <a:latin typeface="Times New Roman" panose="02020603050405020304" pitchFamily="18" charset="0"/>
              </a:rPr>
              <a:t>IEEE Transactions on Smart Grid</a:t>
            </a:r>
            <a:r>
              <a:rPr lang="en-US" sz="1600" dirty="0">
                <a:solidFill>
                  <a:srgbClr val="000000"/>
                </a:solidFill>
                <a:latin typeface="Times New Roman" panose="02020603050405020304" pitchFamily="18" charset="0"/>
              </a:rPr>
              <a:t>, vol. 5, no. 5, pp. 2412-2420, Sept. 2014.</a:t>
            </a:r>
            <a:endParaRPr lang="en-US" sz="1600" dirty="0"/>
          </a:p>
          <a:p>
            <a:r>
              <a:rPr lang="en-US" sz="1600" dirty="0"/>
              <a:t>[8] C. Zhang, Y. Xu, Z. Dong and J. </a:t>
            </a:r>
            <a:r>
              <a:rPr lang="en-US" sz="1600" dirty="0" err="1"/>
              <a:t>Ravishankar</a:t>
            </a:r>
            <a:r>
              <a:rPr lang="en-US" sz="1600" dirty="0"/>
              <a:t>, "Three-Stage Robust Inverter-Based Voltage/</a:t>
            </a:r>
            <a:r>
              <a:rPr lang="en-US" sz="1600" dirty="0" err="1"/>
              <a:t>Var</a:t>
            </a:r>
            <a:r>
              <a:rPr lang="en-US" sz="1600" dirty="0"/>
              <a:t> Control for Distribution Networks With High-Level PV," in </a:t>
            </a:r>
            <a:r>
              <a:rPr lang="en-US" sz="1600" i="1" dirty="0"/>
              <a:t>IEEE Transactions on Smart Grid</a:t>
            </a:r>
            <a:r>
              <a:rPr lang="en-US" sz="1600" dirty="0"/>
              <a:t>, vol. 10, no. 1, pp. 782-793, Jan. 2019.</a:t>
            </a:r>
          </a:p>
          <a:p>
            <a:endParaRPr lang="en-US" sz="1100" dirty="0">
              <a:solidFill>
                <a:srgbClr val="000000"/>
              </a:solidFill>
              <a:latin typeface="Times New Roman" panose="02020603050405020304" pitchFamily="18" charset="0"/>
            </a:endParaRPr>
          </a:p>
          <a:p>
            <a:endParaRPr lang="en-US" sz="1100" dirty="0">
              <a:solidFill>
                <a:srgbClr val="000000"/>
              </a:solidFill>
              <a:latin typeface="Times New Roman" panose="02020603050405020304" pitchFamily="18" charset="0"/>
            </a:endParaRPr>
          </a:p>
          <a:p>
            <a:endParaRPr lang="en-US" sz="1100" dirty="0">
              <a:solidFill>
                <a:srgbClr val="000000"/>
              </a:solidFill>
              <a:latin typeface="Times New Roman" panose="02020603050405020304" pitchFamily="18" charset="0"/>
            </a:endParaRPr>
          </a:p>
          <a:p>
            <a:endParaRPr lang="en-US" sz="1100" dirty="0">
              <a:solidFill>
                <a:srgbClr val="000000"/>
              </a:solidFill>
              <a:latin typeface="Times New Roman" panose="02020603050405020304" pitchFamily="18" charset="0"/>
            </a:endParaRPr>
          </a:p>
          <a:p>
            <a:endParaRPr lang="en-US" sz="1100" dirty="0"/>
          </a:p>
        </p:txBody>
      </p:sp>
    </p:spTree>
    <p:extLst>
      <p:ext uri="{BB962C8B-B14F-4D97-AF65-F5344CB8AC3E}">
        <p14:creationId xmlns:p14="http://schemas.microsoft.com/office/powerpoint/2010/main" val="42587330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404485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533400"/>
          </a:xfrm>
        </p:spPr>
        <p:txBody>
          <a:bodyPr/>
          <a:lstStyle/>
          <a:p>
            <a:r>
              <a:rPr lang="en-US" sz="2800" dirty="0">
                <a:latin typeface="Times New Roman" panose="02020603050405020304" pitchFamily="18" charset="0"/>
                <a:cs typeface="Times New Roman" panose="02020603050405020304" pitchFamily="18" charset="0"/>
              </a:rPr>
              <a:t>Coordinated LTC, Regulator and Capacitor Bank </a:t>
            </a:r>
          </a:p>
        </p:txBody>
      </p:sp>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228600" y="714375"/>
            <a:ext cx="8763000" cy="1692771"/>
          </a:xfrm>
          <a:prstGeom prst="rect">
            <a:avLst/>
          </a:prstGeom>
          <a:noFill/>
        </p:spPr>
        <p:txBody>
          <a:bodyPr wrap="square" rtlCol="0">
            <a:spAutoFit/>
          </a:bodyPr>
          <a:lstStyle/>
          <a:p>
            <a:pPr algn="just"/>
            <a:r>
              <a:rPr lang="en-US" dirty="0"/>
              <a:t>A CB can help regulation by compensating for the lagging power factor of load and the line itself [1]. </a:t>
            </a:r>
          </a:p>
          <a:p>
            <a:pPr marL="342900" indent="-342900">
              <a:buFont typeface="Arial" panose="020B0604020202020204" pitchFamily="34" charset="0"/>
              <a:buChar char="•"/>
            </a:pPr>
            <a:endParaRPr lang="en-US" sz="2800" dirty="0"/>
          </a:p>
          <a:p>
            <a:endParaRPr lang="en-US" sz="2800" dirty="0"/>
          </a:p>
        </p:txBody>
      </p:sp>
      <p:pic>
        <p:nvPicPr>
          <p:cNvPr id="8" name="Picture 7"/>
          <p:cNvPicPr>
            <a:picLocks noChangeAspect="1"/>
          </p:cNvPicPr>
          <p:nvPr/>
        </p:nvPicPr>
        <p:blipFill>
          <a:blip r:embed="rId2"/>
          <a:stretch>
            <a:fillRect/>
          </a:stretch>
        </p:blipFill>
        <p:spPr>
          <a:xfrm>
            <a:off x="914400" y="1708022"/>
            <a:ext cx="7653337" cy="4169924"/>
          </a:xfrm>
          <a:prstGeom prst="rect">
            <a:avLst/>
          </a:prstGeom>
        </p:spPr>
      </p:pic>
      <p:sp>
        <p:nvSpPr>
          <p:cNvPr id="9" name="Rectangle 8"/>
          <p:cNvSpPr/>
          <p:nvPr/>
        </p:nvSpPr>
        <p:spPr>
          <a:xfrm>
            <a:off x="95250" y="6044957"/>
            <a:ext cx="8896350" cy="400110"/>
          </a:xfrm>
          <a:prstGeom prst="rect">
            <a:avLst/>
          </a:prstGeom>
        </p:spPr>
        <p:txBody>
          <a:bodyPr wrap="square">
            <a:spAutoFit/>
          </a:bodyPr>
          <a:lstStyle/>
          <a:p>
            <a:r>
              <a:rPr lang="en-US" sz="1000" dirty="0"/>
              <a:t>[1] Office of Electricity Delivery and Energy Reliability, “Voltage and VAR Control Impact Analysis Approach”, U.S. Department of Energy, [online]: https://www.smartgrid.gov/files/Distribution_System_Energy_Efficiency_17Nov11.pdf </a:t>
            </a:r>
          </a:p>
        </p:txBody>
      </p:sp>
    </p:spTree>
    <p:extLst>
      <p:ext uri="{BB962C8B-B14F-4D97-AF65-F5344CB8AC3E}">
        <p14:creationId xmlns:p14="http://schemas.microsoft.com/office/powerpoint/2010/main" val="38812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7D867-EC78-634E-9A11-1E8D140BEE9C}"/>
              </a:ext>
            </a:extLst>
          </p:cNvPr>
          <p:cNvSpPr>
            <a:spLocks noGrp="1"/>
          </p:cNvSpPr>
          <p:nvPr>
            <p:ph type="title"/>
          </p:nvPr>
        </p:nvSpPr>
        <p:spPr>
          <a:xfrm>
            <a:off x="310793" y="76200"/>
            <a:ext cx="8458200" cy="1143000"/>
          </a:xfrm>
        </p:spPr>
        <p:txBody>
          <a:bodyPr/>
          <a:lstStyle/>
          <a:p>
            <a:r>
              <a:rPr lang="en-US" dirty="0"/>
              <a:t>Conventional and Emerging VVC Devices</a:t>
            </a:r>
          </a:p>
        </p:txBody>
      </p:sp>
      <p:sp>
        <p:nvSpPr>
          <p:cNvPr id="3" name="Content Placeholder 2">
            <a:extLst>
              <a:ext uri="{FF2B5EF4-FFF2-40B4-BE49-F238E27FC236}">
                <a16:creationId xmlns:a16="http://schemas.microsoft.com/office/drawing/2014/main" id="{1C3156A6-51E2-9845-B938-A1F64399F9A1}"/>
              </a:ext>
            </a:extLst>
          </p:cNvPr>
          <p:cNvSpPr>
            <a:spLocks noGrp="1"/>
          </p:cNvSpPr>
          <p:nvPr>
            <p:ph idx="1"/>
          </p:nvPr>
        </p:nvSpPr>
        <p:spPr/>
        <p:txBody>
          <a:bodyPr/>
          <a:lstStyle/>
          <a:p>
            <a:r>
              <a:rPr lang="en-US" dirty="0"/>
              <a:t>Conventional VVC devices</a:t>
            </a:r>
          </a:p>
          <a:p>
            <a:pPr lvl="1"/>
            <a:r>
              <a:rPr lang="en-US" sz="2400" dirty="0">
                <a:solidFill>
                  <a:schemeClr val="tx1"/>
                </a:solidFill>
              </a:rPr>
              <a:t>Transformers with LTC</a:t>
            </a:r>
          </a:p>
          <a:p>
            <a:pPr lvl="1"/>
            <a:r>
              <a:rPr lang="en-US" sz="2400" dirty="0">
                <a:solidFill>
                  <a:schemeClr val="tx1"/>
                </a:solidFill>
              </a:rPr>
              <a:t>Cap banks</a:t>
            </a:r>
          </a:p>
          <a:p>
            <a:pPr lvl="1"/>
            <a:r>
              <a:rPr lang="en-US" sz="2400" dirty="0">
                <a:solidFill>
                  <a:schemeClr val="tx1"/>
                </a:solidFill>
              </a:rPr>
              <a:t>Volt regulators </a:t>
            </a:r>
          </a:p>
          <a:p>
            <a:pPr lvl="1"/>
            <a:r>
              <a:rPr lang="en-US" sz="2400" dirty="0">
                <a:solidFill>
                  <a:schemeClr val="tx1"/>
                </a:solidFill>
              </a:rPr>
              <a:t>Mechanical devices, slow, discrete changes, time delays between two changes, easy to control, not many in a feeder</a:t>
            </a:r>
          </a:p>
          <a:p>
            <a:r>
              <a:rPr lang="en-US" dirty="0"/>
              <a:t>Emerging VVC devices</a:t>
            </a:r>
          </a:p>
          <a:p>
            <a:pPr lvl="1"/>
            <a:r>
              <a:rPr lang="en-US" sz="2400" dirty="0">
                <a:solidFill>
                  <a:schemeClr val="tx1"/>
                </a:solidFill>
              </a:rPr>
              <a:t>Smart inverters</a:t>
            </a:r>
          </a:p>
          <a:p>
            <a:pPr lvl="1"/>
            <a:r>
              <a:rPr lang="en-US" sz="2400" dirty="0">
                <a:solidFill>
                  <a:schemeClr val="tx1"/>
                </a:solidFill>
              </a:rPr>
              <a:t>Continuous output, fast/instantaneous, capacity limits, numerous in a feeder</a:t>
            </a:r>
          </a:p>
        </p:txBody>
      </p:sp>
      <p:sp>
        <p:nvSpPr>
          <p:cNvPr id="4" name="Slide Number Placeholder 3">
            <a:extLst>
              <a:ext uri="{FF2B5EF4-FFF2-40B4-BE49-F238E27FC236}">
                <a16:creationId xmlns:a16="http://schemas.microsoft.com/office/drawing/2014/main" id="{2E775BC8-E0EE-6046-A2E9-11135629FD5D}"/>
              </a:ext>
            </a:extLst>
          </p:cNvPr>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a:extLst>
              <a:ext uri="{FF2B5EF4-FFF2-40B4-BE49-F238E27FC236}">
                <a16:creationId xmlns:a16="http://schemas.microsoft.com/office/drawing/2014/main" id="{D30478E3-672A-B041-A319-82C4356783F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80553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772400" cy="533400"/>
          </a:xfrm>
        </p:spPr>
        <p:txBody>
          <a:bodyPr/>
          <a:lstStyle/>
          <a:p>
            <a:r>
              <a:rPr lang="en-US" sz="2800" dirty="0">
                <a:latin typeface="Times New Roman" panose="02020603050405020304" pitchFamily="18" charset="0"/>
                <a:cs typeface="Times New Roman" panose="02020603050405020304" pitchFamily="18" charset="0"/>
              </a:rPr>
              <a:t>VVC and Smart Inverters</a:t>
            </a:r>
          </a:p>
        </p:txBody>
      </p:sp>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TextBox 8"/>
          <p:cNvSpPr txBox="1"/>
          <p:nvPr/>
        </p:nvSpPr>
        <p:spPr>
          <a:xfrm>
            <a:off x="152400" y="775229"/>
            <a:ext cx="8534400" cy="5509200"/>
          </a:xfrm>
          <a:prstGeom prst="rect">
            <a:avLst/>
          </a:prstGeom>
          <a:noFill/>
        </p:spPr>
        <p:txBody>
          <a:bodyPr wrap="square" rtlCol="0">
            <a:spAutoFit/>
          </a:bodyPr>
          <a:lstStyle/>
          <a:p>
            <a:pPr algn="just"/>
            <a:r>
              <a:rPr lang="en-US" dirty="0"/>
              <a:t>Traditionally, distributed solar photovoltaics (PV) systems were installed with standard inverters that only output active power. </a:t>
            </a:r>
          </a:p>
          <a:p>
            <a:pPr algn="just"/>
            <a:endParaRPr lang="en-US" dirty="0"/>
          </a:p>
          <a:p>
            <a:pPr algn="just"/>
            <a:r>
              <a:rPr lang="en-US" dirty="0"/>
              <a:t>Recently, however, PV is increasingly be paired with smart inverters that can also supply or absorb reactive power [2]. </a:t>
            </a:r>
          </a:p>
          <a:p>
            <a:pPr marL="800100" lvl="1" indent="-342900" algn="just">
              <a:buFont typeface="Arial" panose="020B0604020202020204" pitchFamily="34" charset="0"/>
              <a:buChar char="•"/>
            </a:pPr>
            <a:r>
              <a:rPr lang="en-US" dirty="0"/>
              <a:t>With this ability to provide reactive power, distributed PV has the potential to support and actively regulate local voltage and power factor on the grid. </a:t>
            </a:r>
          </a:p>
          <a:p>
            <a:pPr marL="800100" lvl="1" indent="-342900" algn="just">
              <a:buFont typeface="Arial" panose="020B0604020202020204" pitchFamily="34" charset="0"/>
              <a:buChar char="•"/>
            </a:pPr>
            <a:r>
              <a:rPr lang="en-US" dirty="0"/>
              <a:t>This local smart inverter control can be done through various smart inverter modes, which include fixed power factor configuration or autonomously controlling the reactive power output based on the local voltage. </a:t>
            </a:r>
          </a:p>
          <a:p>
            <a:pPr marL="742950" lvl="1" indent="-285750" algn="just">
              <a:buFont typeface="Arial" panose="020B0604020202020204" pitchFamily="34" charset="0"/>
              <a:buChar char="•"/>
            </a:pPr>
            <a:endParaRPr lang="en-US" sz="2000" dirty="0"/>
          </a:p>
          <a:p>
            <a:pPr marL="742950" lvl="1" indent="-285750" algn="just">
              <a:buFontTx/>
              <a:buChar char="-"/>
            </a:pPr>
            <a:endParaRPr lang="en-US" sz="2000" dirty="0"/>
          </a:p>
          <a:p>
            <a:pPr lvl="1"/>
            <a:endParaRPr lang="en-US" dirty="0"/>
          </a:p>
        </p:txBody>
      </p:sp>
      <p:sp>
        <p:nvSpPr>
          <p:cNvPr id="3" name="Rectangle 2"/>
          <p:cNvSpPr/>
          <p:nvPr/>
        </p:nvSpPr>
        <p:spPr>
          <a:xfrm>
            <a:off x="0" y="6002308"/>
            <a:ext cx="8878432" cy="400110"/>
          </a:xfrm>
          <a:prstGeom prst="rect">
            <a:avLst/>
          </a:prstGeom>
        </p:spPr>
        <p:txBody>
          <a:bodyPr wrap="square">
            <a:spAutoFit/>
          </a:bodyPr>
          <a:lstStyle/>
          <a:p>
            <a:r>
              <a:rPr lang="en-US" sz="1000" dirty="0">
                <a:solidFill>
                  <a:srgbClr val="222222"/>
                </a:solidFill>
                <a:latin typeface="Times" panose="02020603050405020304" pitchFamily="18" charset="0"/>
                <a:cs typeface="Times" panose="02020603050405020304" pitchFamily="18" charset="0"/>
              </a:rPr>
              <a:t>[2] Ding, </a:t>
            </a:r>
            <a:r>
              <a:rPr lang="en-US" sz="1000" dirty="0" err="1">
                <a:solidFill>
                  <a:srgbClr val="222222"/>
                </a:solidFill>
                <a:latin typeface="Times" panose="02020603050405020304" pitchFamily="18" charset="0"/>
                <a:cs typeface="Times" panose="02020603050405020304" pitchFamily="18" charset="0"/>
              </a:rPr>
              <a:t>Fei</a:t>
            </a:r>
            <a:r>
              <a:rPr lang="en-US" sz="1000" dirty="0">
                <a:solidFill>
                  <a:srgbClr val="222222"/>
                </a:solidFill>
                <a:latin typeface="Times" panose="02020603050405020304" pitchFamily="18" charset="0"/>
                <a:cs typeface="Times" panose="02020603050405020304" pitchFamily="18" charset="0"/>
              </a:rPr>
              <a:t>, et al. Photovoltaic impact assessment of smart inverter volt-</a:t>
            </a:r>
            <a:r>
              <a:rPr lang="en-US" sz="1000" dirty="0" err="1">
                <a:solidFill>
                  <a:srgbClr val="222222"/>
                </a:solidFill>
                <a:latin typeface="Times" panose="02020603050405020304" pitchFamily="18" charset="0"/>
                <a:cs typeface="Times" panose="02020603050405020304" pitchFamily="18" charset="0"/>
              </a:rPr>
              <a:t>var</a:t>
            </a:r>
            <a:r>
              <a:rPr lang="en-US" sz="1000" dirty="0">
                <a:solidFill>
                  <a:srgbClr val="222222"/>
                </a:solidFill>
                <a:latin typeface="Times" panose="02020603050405020304" pitchFamily="18" charset="0"/>
                <a:cs typeface="Times" panose="02020603050405020304" pitchFamily="18" charset="0"/>
              </a:rPr>
              <a:t> control on distribution system conservation voltage reduction and power quality. No. NREL/TP-5D00-67296. National Renewable Energy Lab.(NREL), Golden, CO (United States), 2016.</a:t>
            </a:r>
            <a:endParaRPr lang="en-US" sz="1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19057896"/>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20630</TotalTime>
  <Words>7894</Words>
  <Application>Microsoft Macintosh PowerPoint</Application>
  <PresentationFormat>On-screen Show (4:3)</PresentationFormat>
  <Paragraphs>693</Paragraphs>
  <Slides>63</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4" baseType="lpstr">
      <vt:lpstr>宋体</vt:lpstr>
      <vt:lpstr>Univers 65</vt:lpstr>
      <vt:lpstr>Univers 67 CondensedBold</vt:lpstr>
      <vt:lpstr>Arial</vt:lpstr>
      <vt:lpstr>Calibri</vt:lpstr>
      <vt:lpstr>Cambria Math</vt:lpstr>
      <vt:lpstr>Geneva</vt:lpstr>
      <vt:lpstr>Times</vt:lpstr>
      <vt:lpstr>Times New Roman</vt:lpstr>
      <vt:lpstr>PowerPoint</vt:lpstr>
      <vt:lpstr>Equation</vt:lpstr>
      <vt:lpstr>Voltage/VAR Control and Optimization in Distribution Systems</vt:lpstr>
      <vt:lpstr>Contents</vt:lpstr>
      <vt:lpstr>The concept of VVC</vt:lpstr>
      <vt:lpstr>VVC Devices</vt:lpstr>
      <vt:lpstr>Basic Voltage Regulation with an LTC</vt:lpstr>
      <vt:lpstr>Coordinated LTC and Voltage Regulator </vt:lpstr>
      <vt:lpstr>Coordinated LTC, Regulator and Capacitor Bank </vt:lpstr>
      <vt:lpstr>Conventional and Emerging VVC Devices</vt:lpstr>
      <vt:lpstr>VVC and Smart Inverters</vt:lpstr>
      <vt:lpstr>Control Architecture of VVC</vt:lpstr>
      <vt:lpstr>Decentralized VVC</vt:lpstr>
      <vt:lpstr>Decentralized VVC</vt:lpstr>
      <vt:lpstr>Centralized VVC</vt:lpstr>
      <vt:lpstr>Hierarchical VVC</vt:lpstr>
      <vt:lpstr>Hierarchical VVC</vt:lpstr>
      <vt:lpstr>Volt/VAR Optimization Model</vt:lpstr>
      <vt:lpstr>Conservation Voltage Reduction</vt:lpstr>
      <vt:lpstr>CVR: load models</vt:lpstr>
      <vt:lpstr>CVR: benefits </vt:lpstr>
      <vt:lpstr>CVR: effect assessment</vt:lpstr>
      <vt:lpstr>CVR: effect assessment</vt:lpstr>
      <vt:lpstr>Existing Methodologies for CVR Assessment</vt:lpstr>
      <vt:lpstr>PowerPoint Presentation</vt:lpstr>
      <vt:lpstr>CVR: implementation </vt:lpstr>
      <vt:lpstr>Data-driven Assessment of CVR </vt:lpstr>
      <vt:lpstr>PowerPoint Presentation</vt:lpstr>
      <vt:lpstr>Load Model Identification</vt:lpstr>
      <vt:lpstr>Data-driven Assessment of CVR </vt:lpstr>
      <vt:lpstr>Data-driven Assessment of CVR </vt:lpstr>
      <vt:lpstr>Data-driven Assessment of CVR </vt:lpstr>
      <vt:lpstr>Topic: Rolling-Horizon VVO (centralized, w/o PV smart inverter)</vt:lpstr>
      <vt:lpstr>Load Models</vt:lpstr>
      <vt:lpstr>MPC Predictive Control</vt:lpstr>
      <vt:lpstr>VVO Formulation</vt:lpstr>
      <vt:lpstr>VVO Formulation</vt:lpstr>
      <vt:lpstr>VVO Formulation</vt:lpstr>
      <vt:lpstr>Prediction errors </vt:lpstr>
      <vt:lpstr>Scenario generation and reduction </vt:lpstr>
      <vt:lpstr>EV and EEV</vt:lpstr>
      <vt:lpstr>Case Study</vt:lpstr>
      <vt:lpstr>Case Study</vt:lpstr>
      <vt:lpstr>Case Study</vt:lpstr>
      <vt:lpstr>Numerical Results </vt:lpstr>
      <vt:lpstr>Numerical Results </vt:lpstr>
      <vt:lpstr>Numerical Results </vt:lpstr>
      <vt:lpstr>Topic: Multi-stage VVO (hierarchical, with PV smart inverters)</vt:lpstr>
      <vt:lpstr>TRI-VVC</vt:lpstr>
      <vt:lpstr>First Stage: CB and OLTC scheduling in rolling horizons (1-hour) </vt:lpstr>
      <vt:lpstr>Second Stage: Inverter output dispatch (15-min)</vt:lpstr>
      <vt:lpstr>Third Stage: Inverter droop voltage control (real-time)</vt:lpstr>
      <vt:lpstr>Math Formulation</vt:lpstr>
      <vt:lpstr>Math Formulation</vt:lpstr>
      <vt:lpstr>Math Formulation</vt:lpstr>
      <vt:lpstr>Math Formulation</vt:lpstr>
      <vt:lpstr>Robust Optimization </vt:lpstr>
      <vt:lpstr>Robust Optimization </vt:lpstr>
      <vt:lpstr>Case Study</vt:lpstr>
      <vt:lpstr>Case Study</vt:lpstr>
      <vt:lpstr>Case Study</vt:lpstr>
      <vt:lpstr>Case Study</vt:lpstr>
      <vt:lpstr>Summary</vt:lpstr>
      <vt:lpstr>References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684</cp:revision>
  <dcterms:created xsi:type="dcterms:W3CDTF">2016-12-19T18:40:45Z</dcterms:created>
  <dcterms:modified xsi:type="dcterms:W3CDTF">2019-10-18T02:12:44Z</dcterms:modified>
</cp:coreProperties>
</file>